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2"/>
  </p:sldMasterIdLst>
  <p:sldIdLst>
    <p:sldId id="285" r:id="rId3"/>
    <p:sldId id="286" r:id="rId4"/>
    <p:sldId id="287" r:id="rId5"/>
    <p:sldId id="301" r:id="rId6"/>
    <p:sldId id="300" r:id="rId7"/>
    <p:sldId id="302" r:id="rId8"/>
    <p:sldId id="259" r:id="rId9"/>
    <p:sldId id="296" r:id="rId10"/>
    <p:sldId id="303" r:id="rId11"/>
    <p:sldId id="304" r:id="rId12"/>
    <p:sldId id="288" r:id="rId13"/>
    <p:sldId id="261" r:id="rId14"/>
    <p:sldId id="297" r:id="rId15"/>
    <p:sldId id="289" r:id="rId16"/>
    <p:sldId id="290" r:id="rId17"/>
    <p:sldId id="298" r:id="rId18"/>
    <p:sldId id="291" r:id="rId19"/>
    <p:sldId id="293" r:id="rId20"/>
    <p:sldId id="294" r:id="rId21"/>
    <p:sldId id="295" r:id="rId22"/>
    <p:sldId id="299" r:id="rId23"/>
    <p:sldId id="292"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2884"/>
    <a:srgbClr val="3E1B59"/>
    <a:srgbClr val="B07B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7" d="100"/>
          <a:sy n="107" d="100"/>
        </p:scale>
        <p:origin x="13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4"/>
            <a:ext cx="9144000" cy="238760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40"/>
            <a:ext cx="9144000" cy="1655760"/>
          </a:xfrm>
        </p:spPr>
        <p:txBody>
          <a:bodyPr/>
          <a:lstStyle>
            <a:lvl1pPr marL="0" indent="0" algn="ctr">
              <a:buNone/>
              <a:defRPr sz="2400"/>
            </a:lvl1pPr>
            <a:lvl2pPr marL="457088" indent="0" algn="ctr">
              <a:buNone/>
              <a:defRPr sz="2002"/>
            </a:lvl2pPr>
            <a:lvl3pPr marL="914175" indent="0" algn="ctr">
              <a:buNone/>
              <a:defRPr sz="1800"/>
            </a:lvl3pPr>
            <a:lvl4pPr marL="1371255" indent="0" algn="ctr">
              <a:buNone/>
              <a:defRPr sz="1598"/>
            </a:lvl4pPr>
            <a:lvl5pPr marL="1828343" indent="0" algn="ctr">
              <a:buNone/>
              <a:defRPr sz="1598"/>
            </a:lvl5pPr>
            <a:lvl6pPr marL="2285430" indent="0" algn="ctr">
              <a:buNone/>
              <a:defRPr sz="1598"/>
            </a:lvl6pPr>
            <a:lvl7pPr marL="2742518" indent="0" algn="ctr">
              <a:buNone/>
              <a:defRPr sz="1598"/>
            </a:lvl7pPr>
            <a:lvl8pPr marL="3199598" indent="0" algn="ctr">
              <a:buNone/>
              <a:defRPr sz="1598"/>
            </a:lvl8pPr>
            <a:lvl9pPr marL="3656685" indent="0" algn="ctr">
              <a:buNone/>
              <a:defRPr sz="1598"/>
            </a:lvl9pPr>
          </a:lstStyle>
          <a:p>
            <a:r>
              <a:rPr lang="en-US"/>
              <a:t>Click to edit Master subtitle style</a:t>
            </a:r>
          </a:p>
        </p:txBody>
      </p:sp>
      <p:sp>
        <p:nvSpPr>
          <p:cNvPr id="4" name="Date Placeholder 3"/>
          <p:cNvSpPr>
            <a:spLocks noGrp="1"/>
          </p:cNvSpPr>
          <p:nvPr>
            <p:ph type="dt" sz="half" idx="10"/>
          </p:nvPr>
        </p:nvSpPr>
        <p:spPr/>
        <p:txBody>
          <a:bodyPr/>
          <a:lstStyle/>
          <a:p>
            <a:fld id="{F8419855-744B-417B-B1AA-70CE70F214D6}"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3430638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419855-744B-417B-B1AA-70CE70F214D6}"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23481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3"/>
            <a:ext cx="2628900" cy="581184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3"/>
            <a:ext cx="7734300" cy="581184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419855-744B-417B-B1AA-70CE70F214D6}"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4244484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419855-744B-417B-B1AA-70CE70F214D6}"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746094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41"/>
            <a:ext cx="10515600" cy="2852738"/>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4"/>
            <a:ext cx="10515600" cy="1500188"/>
          </a:xfrm>
        </p:spPr>
        <p:txBody>
          <a:bodyPr/>
          <a:lstStyle>
            <a:lvl1pPr marL="0" indent="0">
              <a:buNone/>
              <a:defRPr sz="2400">
                <a:solidFill>
                  <a:schemeClr val="tx1">
                    <a:tint val="75000"/>
                  </a:schemeClr>
                </a:solidFill>
              </a:defRPr>
            </a:lvl1pPr>
            <a:lvl2pPr marL="457088" indent="0">
              <a:buNone/>
              <a:defRPr sz="2002">
                <a:solidFill>
                  <a:schemeClr val="tx1">
                    <a:tint val="75000"/>
                  </a:schemeClr>
                </a:solidFill>
              </a:defRPr>
            </a:lvl2pPr>
            <a:lvl3pPr marL="914175" indent="0">
              <a:buNone/>
              <a:defRPr sz="1800">
                <a:solidFill>
                  <a:schemeClr val="tx1">
                    <a:tint val="75000"/>
                  </a:schemeClr>
                </a:solidFill>
              </a:defRPr>
            </a:lvl3pPr>
            <a:lvl4pPr marL="1371255" indent="0">
              <a:buNone/>
              <a:defRPr sz="1598">
                <a:solidFill>
                  <a:schemeClr val="tx1">
                    <a:tint val="75000"/>
                  </a:schemeClr>
                </a:solidFill>
              </a:defRPr>
            </a:lvl4pPr>
            <a:lvl5pPr marL="1828343" indent="0">
              <a:buNone/>
              <a:defRPr sz="1598">
                <a:solidFill>
                  <a:schemeClr val="tx1">
                    <a:tint val="75000"/>
                  </a:schemeClr>
                </a:solidFill>
              </a:defRPr>
            </a:lvl5pPr>
            <a:lvl6pPr marL="2285430" indent="0">
              <a:buNone/>
              <a:defRPr sz="1598">
                <a:solidFill>
                  <a:schemeClr val="tx1">
                    <a:tint val="75000"/>
                  </a:schemeClr>
                </a:solidFill>
              </a:defRPr>
            </a:lvl6pPr>
            <a:lvl7pPr marL="2742518" indent="0">
              <a:buNone/>
              <a:defRPr sz="1598">
                <a:solidFill>
                  <a:schemeClr val="tx1">
                    <a:tint val="75000"/>
                  </a:schemeClr>
                </a:solidFill>
              </a:defRPr>
            </a:lvl7pPr>
            <a:lvl8pPr marL="3199598" indent="0">
              <a:buNone/>
              <a:defRPr sz="1598">
                <a:solidFill>
                  <a:schemeClr val="tx1">
                    <a:tint val="75000"/>
                  </a:schemeClr>
                </a:solidFill>
              </a:defRPr>
            </a:lvl8pPr>
            <a:lvl9pPr marL="3656685" indent="0">
              <a:buNone/>
              <a:defRPr sz="159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419855-744B-417B-B1AA-70CE70F214D6}"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272390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7"/>
            <a:ext cx="5181600" cy="4351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7"/>
            <a:ext cx="5181600" cy="4351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419855-744B-417B-B1AA-70CE70F214D6}"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2503474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3"/>
            <a:ext cx="10515600" cy="1325565"/>
          </a:xfrm>
        </p:spPr>
        <p:txBody>
          <a:bodyPr/>
          <a:lstStyle/>
          <a:p>
            <a:r>
              <a:rPr lang="en-US"/>
              <a:t>Click to edit Master title style</a:t>
            </a:r>
          </a:p>
        </p:txBody>
      </p:sp>
      <p:sp>
        <p:nvSpPr>
          <p:cNvPr id="3" name="Text Placeholder 2"/>
          <p:cNvSpPr>
            <a:spLocks noGrp="1"/>
          </p:cNvSpPr>
          <p:nvPr>
            <p:ph type="body" idx="1"/>
          </p:nvPr>
        </p:nvSpPr>
        <p:spPr>
          <a:xfrm>
            <a:off x="839788" y="1681166"/>
            <a:ext cx="5157787" cy="823913"/>
          </a:xfrm>
        </p:spPr>
        <p:txBody>
          <a:bodyPr anchor="b"/>
          <a:lstStyle>
            <a:lvl1pPr marL="0" indent="0">
              <a:buNone/>
              <a:defRPr sz="2400" b="1"/>
            </a:lvl1pPr>
            <a:lvl2pPr marL="457088" indent="0">
              <a:buNone/>
              <a:defRPr sz="2002" b="1"/>
            </a:lvl2pPr>
            <a:lvl3pPr marL="914175" indent="0">
              <a:buNone/>
              <a:defRPr sz="1800" b="1"/>
            </a:lvl3pPr>
            <a:lvl4pPr marL="1371255" indent="0">
              <a:buNone/>
              <a:defRPr sz="1598" b="1"/>
            </a:lvl4pPr>
            <a:lvl5pPr marL="1828343" indent="0">
              <a:buNone/>
              <a:defRPr sz="1598" b="1"/>
            </a:lvl5pPr>
            <a:lvl6pPr marL="2285430" indent="0">
              <a:buNone/>
              <a:defRPr sz="1598" b="1"/>
            </a:lvl6pPr>
            <a:lvl7pPr marL="2742518" indent="0">
              <a:buNone/>
              <a:defRPr sz="1598" b="1"/>
            </a:lvl7pPr>
            <a:lvl8pPr marL="3199598" indent="0">
              <a:buNone/>
              <a:defRPr sz="1598" b="1"/>
            </a:lvl8pPr>
            <a:lvl9pPr marL="3656685" indent="0">
              <a:buNone/>
              <a:defRPr sz="1598"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6"/>
            <a:ext cx="5183188" cy="823913"/>
          </a:xfrm>
        </p:spPr>
        <p:txBody>
          <a:bodyPr anchor="b"/>
          <a:lstStyle>
            <a:lvl1pPr marL="0" indent="0">
              <a:buNone/>
              <a:defRPr sz="2400" b="1"/>
            </a:lvl1pPr>
            <a:lvl2pPr marL="457088" indent="0">
              <a:buNone/>
              <a:defRPr sz="2002" b="1"/>
            </a:lvl2pPr>
            <a:lvl3pPr marL="914175" indent="0">
              <a:buNone/>
              <a:defRPr sz="1800" b="1"/>
            </a:lvl3pPr>
            <a:lvl4pPr marL="1371255" indent="0">
              <a:buNone/>
              <a:defRPr sz="1598" b="1"/>
            </a:lvl4pPr>
            <a:lvl5pPr marL="1828343" indent="0">
              <a:buNone/>
              <a:defRPr sz="1598" b="1"/>
            </a:lvl5pPr>
            <a:lvl6pPr marL="2285430" indent="0">
              <a:buNone/>
              <a:defRPr sz="1598" b="1"/>
            </a:lvl6pPr>
            <a:lvl7pPr marL="2742518" indent="0">
              <a:buNone/>
              <a:defRPr sz="1598" b="1"/>
            </a:lvl7pPr>
            <a:lvl8pPr marL="3199598" indent="0">
              <a:buNone/>
              <a:defRPr sz="1598" b="1"/>
            </a:lvl8pPr>
            <a:lvl9pPr marL="3656685" indent="0">
              <a:buNone/>
              <a:defRPr sz="1598"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419855-744B-417B-B1AA-70CE70F214D6}" type="datetimeFigureOut">
              <a:rPr lang="en-US" smtClean="0"/>
              <a:t>10/25/2024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430757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419855-744B-417B-B1AA-70CE70F214D6}" type="datetimeFigureOut">
              <a:rPr lang="en-US" smtClean="0"/>
              <a:t>10/25/2024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2767456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19855-744B-417B-B1AA-70CE70F214D6}" type="datetimeFigureOut">
              <a:rPr lang="en-US" smtClean="0"/>
              <a:t>10/25/2024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295142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2"/>
            </a:lvl1pPr>
          </a:lstStyle>
          <a:p>
            <a:r>
              <a:rPr lang="en-US"/>
              <a:t>Click to edit Master title style</a:t>
            </a:r>
          </a:p>
        </p:txBody>
      </p:sp>
      <p:sp>
        <p:nvSpPr>
          <p:cNvPr id="3" name="Content Placeholder 2"/>
          <p:cNvSpPr>
            <a:spLocks noGrp="1"/>
          </p:cNvSpPr>
          <p:nvPr>
            <p:ph idx="1"/>
          </p:nvPr>
        </p:nvSpPr>
        <p:spPr>
          <a:xfrm>
            <a:off x="5183188" y="987431"/>
            <a:ext cx="6172200" cy="4873628"/>
          </a:xfrm>
        </p:spPr>
        <p:txBody>
          <a:bodyPr/>
          <a:lstStyle>
            <a:lvl1pPr>
              <a:defRPr sz="3202"/>
            </a:lvl1pPr>
            <a:lvl2pPr>
              <a:defRPr sz="2798"/>
            </a:lvl2pPr>
            <a:lvl3pPr>
              <a:defRPr sz="2400"/>
            </a:lvl3pPr>
            <a:lvl4pPr>
              <a:defRPr sz="2002"/>
            </a:lvl4pPr>
            <a:lvl5pPr>
              <a:defRPr sz="2002"/>
            </a:lvl5pPr>
            <a:lvl6pPr>
              <a:defRPr sz="2002"/>
            </a:lvl6pPr>
            <a:lvl7pPr>
              <a:defRPr sz="2002"/>
            </a:lvl7pPr>
            <a:lvl8pPr>
              <a:defRPr sz="2002"/>
            </a:lvl8pPr>
            <a:lvl9pPr>
              <a:defRPr sz="200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90"/>
          </a:xfrm>
        </p:spPr>
        <p:txBody>
          <a:bodyPr/>
          <a:lstStyle>
            <a:lvl1pPr marL="0" indent="0">
              <a:buNone/>
              <a:defRPr sz="1598"/>
            </a:lvl1pPr>
            <a:lvl2pPr marL="457088" indent="0">
              <a:buNone/>
              <a:defRPr sz="1403"/>
            </a:lvl2pPr>
            <a:lvl3pPr marL="914175" indent="0">
              <a:buNone/>
              <a:defRPr sz="1200"/>
            </a:lvl3pPr>
            <a:lvl4pPr marL="1371255" indent="0">
              <a:buNone/>
              <a:defRPr sz="998"/>
            </a:lvl4pPr>
            <a:lvl5pPr marL="1828343" indent="0">
              <a:buNone/>
              <a:defRPr sz="998"/>
            </a:lvl5pPr>
            <a:lvl6pPr marL="2285430" indent="0">
              <a:buNone/>
              <a:defRPr sz="998"/>
            </a:lvl6pPr>
            <a:lvl7pPr marL="2742518" indent="0">
              <a:buNone/>
              <a:defRPr sz="998"/>
            </a:lvl7pPr>
            <a:lvl8pPr marL="3199598" indent="0">
              <a:buNone/>
              <a:defRPr sz="998"/>
            </a:lvl8pPr>
            <a:lvl9pPr marL="3656685" indent="0">
              <a:buNone/>
              <a:defRPr sz="998"/>
            </a:lvl9pPr>
          </a:lstStyle>
          <a:p>
            <a:pPr lvl="0"/>
            <a:r>
              <a:rPr lang="en-US"/>
              <a:t>Click to edit Master text styles</a:t>
            </a:r>
          </a:p>
        </p:txBody>
      </p:sp>
      <p:sp>
        <p:nvSpPr>
          <p:cNvPr id="5" name="Date Placeholder 4"/>
          <p:cNvSpPr>
            <a:spLocks noGrp="1"/>
          </p:cNvSpPr>
          <p:nvPr>
            <p:ph type="dt" sz="half" idx="10"/>
          </p:nvPr>
        </p:nvSpPr>
        <p:spPr/>
        <p:txBody>
          <a:bodyPr/>
          <a:lstStyle/>
          <a:p>
            <a:fld id="{F8419855-744B-417B-B1AA-70CE70F214D6}"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90959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2"/>
            </a:lvl1pPr>
          </a:lstStyle>
          <a:p>
            <a:r>
              <a:rPr lang="en-US"/>
              <a:t>Click to edit Master title style</a:t>
            </a:r>
          </a:p>
        </p:txBody>
      </p:sp>
      <p:sp>
        <p:nvSpPr>
          <p:cNvPr id="3" name="Picture Placeholder 2"/>
          <p:cNvSpPr>
            <a:spLocks noGrp="1"/>
          </p:cNvSpPr>
          <p:nvPr>
            <p:ph type="pic" idx="1"/>
          </p:nvPr>
        </p:nvSpPr>
        <p:spPr>
          <a:xfrm>
            <a:off x="5183188" y="987431"/>
            <a:ext cx="6172200" cy="4873628"/>
          </a:xfrm>
        </p:spPr>
        <p:txBody>
          <a:bodyPr/>
          <a:lstStyle>
            <a:lvl1pPr marL="0" indent="0">
              <a:buNone/>
              <a:defRPr sz="3202"/>
            </a:lvl1pPr>
            <a:lvl2pPr marL="457088" indent="0">
              <a:buNone/>
              <a:defRPr sz="2798"/>
            </a:lvl2pPr>
            <a:lvl3pPr marL="914175" indent="0">
              <a:buNone/>
              <a:defRPr sz="2400"/>
            </a:lvl3pPr>
            <a:lvl4pPr marL="1371255" indent="0">
              <a:buNone/>
              <a:defRPr sz="2002"/>
            </a:lvl4pPr>
            <a:lvl5pPr marL="1828343" indent="0">
              <a:buNone/>
              <a:defRPr sz="2002"/>
            </a:lvl5pPr>
            <a:lvl6pPr marL="2285430" indent="0">
              <a:buNone/>
              <a:defRPr sz="2002"/>
            </a:lvl6pPr>
            <a:lvl7pPr marL="2742518" indent="0">
              <a:buNone/>
              <a:defRPr sz="2002"/>
            </a:lvl7pPr>
            <a:lvl8pPr marL="3199598" indent="0">
              <a:buNone/>
              <a:defRPr sz="2002"/>
            </a:lvl8pPr>
            <a:lvl9pPr marL="3656685" indent="0">
              <a:buNone/>
              <a:defRPr sz="2002"/>
            </a:lvl9pPr>
          </a:lstStyle>
          <a:p>
            <a:endParaRPr lang="en-US"/>
          </a:p>
        </p:txBody>
      </p:sp>
      <p:sp>
        <p:nvSpPr>
          <p:cNvPr id="4" name="Text Placeholder 3"/>
          <p:cNvSpPr>
            <a:spLocks noGrp="1"/>
          </p:cNvSpPr>
          <p:nvPr>
            <p:ph type="body" sz="half" idx="2"/>
          </p:nvPr>
        </p:nvSpPr>
        <p:spPr>
          <a:xfrm>
            <a:off x="839788" y="2057400"/>
            <a:ext cx="3932237" cy="3811590"/>
          </a:xfrm>
        </p:spPr>
        <p:txBody>
          <a:bodyPr/>
          <a:lstStyle>
            <a:lvl1pPr marL="0" indent="0">
              <a:buNone/>
              <a:defRPr sz="1598"/>
            </a:lvl1pPr>
            <a:lvl2pPr marL="457088" indent="0">
              <a:buNone/>
              <a:defRPr sz="1403"/>
            </a:lvl2pPr>
            <a:lvl3pPr marL="914175" indent="0">
              <a:buNone/>
              <a:defRPr sz="1200"/>
            </a:lvl3pPr>
            <a:lvl4pPr marL="1371255" indent="0">
              <a:buNone/>
              <a:defRPr sz="998"/>
            </a:lvl4pPr>
            <a:lvl5pPr marL="1828343" indent="0">
              <a:buNone/>
              <a:defRPr sz="998"/>
            </a:lvl5pPr>
            <a:lvl6pPr marL="2285430" indent="0">
              <a:buNone/>
              <a:defRPr sz="998"/>
            </a:lvl6pPr>
            <a:lvl7pPr marL="2742518" indent="0">
              <a:buNone/>
              <a:defRPr sz="998"/>
            </a:lvl7pPr>
            <a:lvl8pPr marL="3199598" indent="0">
              <a:buNone/>
              <a:defRPr sz="998"/>
            </a:lvl8pPr>
            <a:lvl9pPr marL="3656685" indent="0">
              <a:buNone/>
              <a:defRPr sz="998"/>
            </a:lvl9pPr>
          </a:lstStyle>
          <a:p>
            <a:pPr lvl="0"/>
            <a:r>
              <a:rPr lang="en-US"/>
              <a:t>Click to edit Master text styles</a:t>
            </a:r>
          </a:p>
        </p:txBody>
      </p:sp>
      <p:sp>
        <p:nvSpPr>
          <p:cNvPr id="5" name="Date Placeholder 4"/>
          <p:cNvSpPr>
            <a:spLocks noGrp="1"/>
          </p:cNvSpPr>
          <p:nvPr>
            <p:ph type="dt" sz="half" idx="10"/>
          </p:nvPr>
        </p:nvSpPr>
        <p:spPr/>
        <p:txBody>
          <a:bodyPr/>
          <a:lstStyle/>
          <a:p>
            <a:fld id="{F8419855-744B-417B-B1AA-70CE70F214D6}"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F3EEC-2412-434B-BA68-A34F87F93474}" type="slidenum">
              <a:rPr lang="en-US" smtClean="0"/>
              <a:t>‹#›</a:t>
            </a:fld>
            <a:endParaRPr lang="en-US"/>
          </a:p>
        </p:txBody>
      </p:sp>
    </p:spTree>
    <p:extLst>
      <p:ext uri="{BB962C8B-B14F-4D97-AF65-F5344CB8AC3E}">
        <p14:creationId xmlns:p14="http://schemas.microsoft.com/office/powerpoint/2010/main" val="277117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3"/>
            <a:ext cx="10515600" cy="132556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7"/>
            <a:ext cx="10515600" cy="435133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9"/>
            <a:ext cx="2743200" cy="365123"/>
          </a:xfrm>
          <a:prstGeom prst="rect">
            <a:avLst/>
          </a:prstGeom>
        </p:spPr>
        <p:txBody>
          <a:bodyPr vert="horz" lIns="91440" tIns="45720" rIns="91440" bIns="45720" rtlCol="0" anchor="ctr"/>
          <a:lstStyle>
            <a:lvl1pPr algn="l">
              <a:defRPr sz="1200">
                <a:solidFill>
                  <a:schemeClr val="tx1">
                    <a:tint val="75000"/>
                  </a:schemeClr>
                </a:solidFill>
              </a:defRPr>
            </a:lvl1pPr>
          </a:lstStyle>
          <a:p>
            <a:fld id="{F8419855-744B-417B-B1AA-70CE70F214D6}" type="datetimeFigureOut">
              <a:rPr lang="en-US" smtClean="0"/>
              <a:t>10/25/2024</a:t>
            </a:fld>
            <a:endParaRPr lang="en-US"/>
          </a:p>
        </p:txBody>
      </p:sp>
      <p:sp>
        <p:nvSpPr>
          <p:cNvPr id="5" name="Footer Placeholder 4"/>
          <p:cNvSpPr>
            <a:spLocks noGrp="1"/>
          </p:cNvSpPr>
          <p:nvPr>
            <p:ph type="ftr" sz="quarter" idx="3"/>
          </p:nvPr>
        </p:nvSpPr>
        <p:spPr>
          <a:xfrm>
            <a:off x="4038600" y="6356359"/>
            <a:ext cx="4114800" cy="36512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9"/>
            <a:ext cx="2743200" cy="365123"/>
          </a:xfrm>
          <a:prstGeom prst="rect">
            <a:avLst/>
          </a:prstGeom>
        </p:spPr>
        <p:txBody>
          <a:bodyPr vert="horz" lIns="91440" tIns="45720" rIns="91440" bIns="45720" rtlCol="0" anchor="ctr"/>
          <a:lstStyle>
            <a:lvl1pPr algn="r">
              <a:defRPr sz="1200">
                <a:solidFill>
                  <a:schemeClr val="tx1">
                    <a:tint val="75000"/>
                  </a:schemeClr>
                </a:solidFill>
              </a:defRPr>
            </a:lvl1pPr>
          </a:lstStyle>
          <a:p>
            <a:fld id="{E40F3EEC-2412-434B-BA68-A34F87F93474}" type="slidenum">
              <a:rPr lang="en-US" smtClean="0"/>
              <a:t>‹#›</a:t>
            </a:fld>
            <a:endParaRPr lang="en-US"/>
          </a:p>
        </p:txBody>
      </p:sp>
    </p:spTree>
    <p:extLst>
      <p:ext uri="{BB962C8B-B14F-4D97-AF65-F5344CB8AC3E}">
        <p14:creationId xmlns:p14="http://schemas.microsoft.com/office/powerpoint/2010/main" val="195869117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175" rtl="0" eaLnBrk="1" latinLnBrk="0" hangingPunct="1">
        <a:lnSpc>
          <a:spcPct val="90000"/>
        </a:lnSpc>
        <a:spcBef>
          <a:spcPct val="0"/>
        </a:spcBef>
        <a:buNone/>
        <a:defRPr sz="4403" kern="1200">
          <a:solidFill>
            <a:schemeClr val="tx1"/>
          </a:solidFill>
          <a:latin typeface="+mj-lt"/>
          <a:ea typeface="+mj-ea"/>
          <a:cs typeface="+mj-cs"/>
        </a:defRPr>
      </a:lvl1pPr>
    </p:titleStyle>
    <p:bodyStyle>
      <a:lvl1pPr marL="228540" indent="-228540" algn="l" defTabSz="914175" rtl="0" eaLnBrk="1" latinLnBrk="0" hangingPunct="1">
        <a:lnSpc>
          <a:spcPct val="90000"/>
        </a:lnSpc>
        <a:spcBef>
          <a:spcPts val="998"/>
        </a:spcBef>
        <a:buFont typeface="Arial" panose="020B0604020202020204" pitchFamily="34" charset="0"/>
        <a:buChar char="•"/>
        <a:defRPr sz="2798" kern="1200">
          <a:solidFill>
            <a:schemeClr val="tx1"/>
          </a:solidFill>
          <a:latin typeface="+mn-lt"/>
          <a:ea typeface="+mn-ea"/>
          <a:cs typeface="+mn-cs"/>
        </a:defRPr>
      </a:lvl1pPr>
      <a:lvl2pPr marL="685628" indent="-228540" algn="l" defTabSz="914175" rtl="0" eaLnBrk="1" latinLnBrk="0" hangingPunct="1">
        <a:lnSpc>
          <a:spcPct val="90000"/>
        </a:lnSpc>
        <a:spcBef>
          <a:spcPts val="503"/>
        </a:spcBef>
        <a:buFont typeface="Arial" panose="020B0604020202020204" pitchFamily="34" charset="0"/>
        <a:buChar char="•"/>
        <a:defRPr sz="2400" kern="1200">
          <a:solidFill>
            <a:schemeClr val="tx1"/>
          </a:solidFill>
          <a:latin typeface="+mn-lt"/>
          <a:ea typeface="+mn-ea"/>
          <a:cs typeface="+mn-cs"/>
        </a:defRPr>
      </a:lvl2pPr>
      <a:lvl3pPr marL="1142715" indent="-228540" algn="l" defTabSz="914175" rtl="0" eaLnBrk="1" latinLnBrk="0" hangingPunct="1">
        <a:lnSpc>
          <a:spcPct val="90000"/>
        </a:lnSpc>
        <a:spcBef>
          <a:spcPts val="503"/>
        </a:spcBef>
        <a:buFont typeface="Arial" panose="020B0604020202020204" pitchFamily="34" charset="0"/>
        <a:buChar char="•"/>
        <a:defRPr sz="2002" kern="1200">
          <a:solidFill>
            <a:schemeClr val="tx1"/>
          </a:solidFill>
          <a:latin typeface="+mn-lt"/>
          <a:ea typeface="+mn-ea"/>
          <a:cs typeface="+mn-cs"/>
        </a:defRPr>
      </a:lvl3pPr>
      <a:lvl4pPr marL="1599803" indent="-228540" algn="l" defTabSz="914175" rtl="0" eaLnBrk="1" latinLnBrk="0" hangingPunct="1">
        <a:lnSpc>
          <a:spcPct val="90000"/>
        </a:lnSpc>
        <a:spcBef>
          <a:spcPts val="503"/>
        </a:spcBef>
        <a:buFont typeface="Arial" panose="020B0604020202020204" pitchFamily="34" charset="0"/>
        <a:buChar char="•"/>
        <a:defRPr sz="1800" kern="1200">
          <a:solidFill>
            <a:schemeClr val="tx1"/>
          </a:solidFill>
          <a:latin typeface="+mn-lt"/>
          <a:ea typeface="+mn-ea"/>
          <a:cs typeface="+mn-cs"/>
        </a:defRPr>
      </a:lvl4pPr>
      <a:lvl5pPr marL="2056883" indent="-228540" algn="l" defTabSz="914175" rtl="0" eaLnBrk="1" latinLnBrk="0" hangingPunct="1">
        <a:lnSpc>
          <a:spcPct val="90000"/>
        </a:lnSpc>
        <a:spcBef>
          <a:spcPts val="503"/>
        </a:spcBef>
        <a:buFont typeface="Arial" panose="020B0604020202020204" pitchFamily="34" charset="0"/>
        <a:buChar char="•"/>
        <a:defRPr sz="1800" kern="1200">
          <a:solidFill>
            <a:schemeClr val="tx1"/>
          </a:solidFill>
          <a:latin typeface="+mn-lt"/>
          <a:ea typeface="+mn-ea"/>
          <a:cs typeface="+mn-cs"/>
        </a:defRPr>
      </a:lvl5pPr>
      <a:lvl6pPr marL="2513970" indent="-228540" algn="l" defTabSz="914175" rtl="0" eaLnBrk="1" latinLnBrk="0" hangingPunct="1">
        <a:lnSpc>
          <a:spcPct val="90000"/>
        </a:lnSpc>
        <a:spcBef>
          <a:spcPts val="503"/>
        </a:spcBef>
        <a:buFont typeface="Arial" panose="020B0604020202020204" pitchFamily="34" charset="0"/>
        <a:buChar char="•"/>
        <a:defRPr sz="1800" kern="1200">
          <a:solidFill>
            <a:schemeClr val="tx1"/>
          </a:solidFill>
          <a:latin typeface="+mn-lt"/>
          <a:ea typeface="+mn-ea"/>
          <a:cs typeface="+mn-cs"/>
        </a:defRPr>
      </a:lvl6pPr>
      <a:lvl7pPr marL="2971058" indent="-228540" algn="l" defTabSz="914175" rtl="0" eaLnBrk="1" latinLnBrk="0" hangingPunct="1">
        <a:lnSpc>
          <a:spcPct val="90000"/>
        </a:lnSpc>
        <a:spcBef>
          <a:spcPts val="503"/>
        </a:spcBef>
        <a:buFont typeface="Arial" panose="020B0604020202020204" pitchFamily="34" charset="0"/>
        <a:buChar char="•"/>
        <a:defRPr sz="1800" kern="1200">
          <a:solidFill>
            <a:schemeClr val="tx1"/>
          </a:solidFill>
          <a:latin typeface="+mn-lt"/>
          <a:ea typeface="+mn-ea"/>
          <a:cs typeface="+mn-cs"/>
        </a:defRPr>
      </a:lvl7pPr>
      <a:lvl8pPr marL="3428145" indent="-228540" algn="l" defTabSz="914175" rtl="0" eaLnBrk="1" latinLnBrk="0" hangingPunct="1">
        <a:lnSpc>
          <a:spcPct val="90000"/>
        </a:lnSpc>
        <a:spcBef>
          <a:spcPts val="503"/>
        </a:spcBef>
        <a:buFont typeface="Arial" panose="020B0604020202020204" pitchFamily="34" charset="0"/>
        <a:buChar char="•"/>
        <a:defRPr sz="1800" kern="1200">
          <a:solidFill>
            <a:schemeClr val="tx1"/>
          </a:solidFill>
          <a:latin typeface="+mn-lt"/>
          <a:ea typeface="+mn-ea"/>
          <a:cs typeface="+mn-cs"/>
        </a:defRPr>
      </a:lvl8pPr>
      <a:lvl9pPr marL="3885225" indent="-228540" algn="l" defTabSz="914175" rtl="0" eaLnBrk="1" latinLnBrk="0" hangingPunct="1">
        <a:lnSpc>
          <a:spcPct val="90000"/>
        </a:lnSpc>
        <a:spcBef>
          <a:spcPts val="503"/>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75" rtl="0" eaLnBrk="1" latinLnBrk="0" hangingPunct="1">
        <a:defRPr sz="1800" kern="1200">
          <a:solidFill>
            <a:schemeClr val="tx1"/>
          </a:solidFill>
          <a:latin typeface="+mn-lt"/>
          <a:ea typeface="+mn-ea"/>
          <a:cs typeface="+mn-cs"/>
        </a:defRPr>
      </a:lvl1pPr>
      <a:lvl2pPr marL="457088" algn="l" defTabSz="914175" rtl="0" eaLnBrk="1" latinLnBrk="0" hangingPunct="1">
        <a:defRPr sz="1800" kern="1200">
          <a:solidFill>
            <a:schemeClr val="tx1"/>
          </a:solidFill>
          <a:latin typeface="+mn-lt"/>
          <a:ea typeface="+mn-ea"/>
          <a:cs typeface="+mn-cs"/>
        </a:defRPr>
      </a:lvl2pPr>
      <a:lvl3pPr marL="914175" algn="l" defTabSz="914175" rtl="0" eaLnBrk="1" latinLnBrk="0" hangingPunct="1">
        <a:defRPr sz="1800" kern="1200">
          <a:solidFill>
            <a:schemeClr val="tx1"/>
          </a:solidFill>
          <a:latin typeface="+mn-lt"/>
          <a:ea typeface="+mn-ea"/>
          <a:cs typeface="+mn-cs"/>
        </a:defRPr>
      </a:lvl3pPr>
      <a:lvl4pPr marL="1371255" algn="l" defTabSz="914175" rtl="0" eaLnBrk="1" latinLnBrk="0" hangingPunct="1">
        <a:defRPr sz="1800" kern="1200">
          <a:solidFill>
            <a:schemeClr val="tx1"/>
          </a:solidFill>
          <a:latin typeface="+mn-lt"/>
          <a:ea typeface="+mn-ea"/>
          <a:cs typeface="+mn-cs"/>
        </a:defRPr>
      </a:lvl4pPr>
      <a:lvl5pPr marL="1828343" algn="l" defTabSz="914175" rtl="0" eaLnBrk="1" latinLnBrk="0" hangingPunct="1">
        <a:defRPr sz="1800" kern="1200">
          <a:solidFill>
            <a:schemeClr val="tx1"/>
          </a:solidFill>
          <a:latin typeface="+mn-lt"/>
          <a:ea typeface="+mn-ea"/>
          <a:cs typeface="+mn-cs"/>
        </a:defRPr>
      </a:lvl5pPr>
      <a:lvl6pPr marL="2285430" algn="l" defTabSz="914175" rtl="0" eaLnBrk="1" latinLnBrk="0" hangingPunct="1">
        <a:defRPr sz="1800" kern="1200">
          <a:solidFill>
            <a:schemeClr val="tx1"/>
          </a:solidFill>
          <a:latin typeface="+mn-lt"/>
          <a:ea typeface="+mn-ea"/>
          <a:cs typeface="+mn-cs"/>
        </a:defRPr>
      </a:lvl6pPr>
      <a:lvl7pPr marL="2742518" algn="l" defTabSz="914175" rtl="0" eaLnBrk="1" latinLnBrk="0" hangingPunct="1">
        <a:defRPr sz="1800" kern="1200">
          <a:solidFill>
            <a:schemeClr val="tx1"/>
          </a:solidFill>
          <a:latin typeface="+mn-lt"/>
          <a:ea typeface="+mn-ea"/>
          <a:cs typeface="+mn-cs"/>
        </a:defRPr>
      </a:lvl7pPr>
      <a:lvl8pPr marL="3199598" algn="l" defTabSz="914175" rtl="0" eaLnBrk="1" latinLnBrk="0" hangingPunct="1">
        <a:defRPr sz="1800" kern="1200">
          <a:solidFill>
            <a:schemeClr val="tx1"/>
          </a:solidFill>
          <a:latin typeface="+mn-lt"/>
          <a:ea typeface="+mn-ea"/>
          <a:cs typeface="+mn-cs"/>
        </a:defRPr>
      </a:lvl8pPr>
      <a:lvl9pPr marL="3656685" algn="l" defTabSz="91417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9.png"/><Relationship Id="rId1" Type="http://schemas.openxmlformats.org/officeDocument/2006/relationships/slideLayout" Target="../slideLayouts/slideLayout9.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1.jpeg"/><Relationship Id="rId1" Type="http://schemas.openxmlformats.org/officeDocument/2006/relationships/slideLayout" Target="../slideLayouts/slideLayout9.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9.xml"/><Relationship Id="rId5" Type="http://schemas.openxmlformats.org/officeDocument/2006/relationships/image" Target="../media/image5.jpeg"/><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4.jpeg"/><Relationship Id="rId1" Type="http://schemas.openxmlformats.org/officeDocument/2006/relationships/slideLayout" Target="../slideLayouts/slideLayout9.xml"/><Relationship Id="rId5" Type="http://schemas.openxmlformats.org/officeDocument/2006/relationships/image" Target="../media/image5.jpeg"/><Relationship Id="rId4" Type="http://schemas.openxmlformats.org/officeDocument/2006/relationships/image" Target="../media/image4.jpg"/></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5.jpeg"/><Relationship Id="rId1" Type="http://schemas.openxmlformats.org/officeDocument/2006/relationships/slideLayout" Target="../slideLayouts/slideLayout9.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svg"/><Relationship Id="rId7" Type="http://schemas.openxmlformats.org/officeDocument/2006/relationships/image" Target="../media/image21.svg"/><Relationship Id="rId12" Type="http://schemas.openxmlformats.org/officeDocument/2006/relationships/image" Target="../media/image5.jpeg"/><Relationship Id="rId2" Type="http://schemas.openxmlformats.org/officeDocument/2006/relationships/image" Target="../media/image16.png"/><Relationship Id="rId1" Type="http://schemas.openxmlformats.org/officeDocument/2006/relationships/slideLayout" Target="../slideLayouts/slideLayout9.xml"/><Relationship Id="rId6" Type="http://schemas.openxmlformats.org/officeDocument/2006/relationships/image" Target="../media/image20.png"/><Relationship Id="rId11" Type="http://schemas.openxmlformats.org/officeDocument/2006/relationships/image" Target="../media/image4.jpg"/><Relationship Id="rId5" Type="http://schemas.openxmlformats.org/officeDocument/2006/relationships/image" Target="../media/image19.svg"/><Relationship Id="rId10" Type="http://schemas.openxmlformats.org/officeDocument/2006/relationships/image" Target="../media/image24.jpeg"/><Relationship Id="rId4" Type="http://schemas.openxmlformats.org/officeDocument/2006/relationships/image" Target="../media/image18.png"/><Relationship Id="rId9" Type="http://schemas.openxmlformats.org/officeDocument/2006/relationships/image" Target="../media/image23.svg"/></Relationships>
</file>

<file path=ppt/slides/_rels/slide21.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svg"/><Relationship Id="rId2" Type="http://schemas.openxmlformats.org/officeDocument/2006/relationships/image" Target="../media/image25.jpeg"/><Relationship Id="rId1" Type="http://schemas.openxmlformats.org/officeDocument/2006/relationships/slideLayout" Target="../slideLayouts/slideLayout9.xml"/><Relationship Id="rId6" Type="http://schemas.openxmlformats.org/officeDocument/2006/relationships/image" Target="../media/image29.png"/><Relationship Id="rId11" Type="http://schemas.openxmlformats.org/officeDocument/2006/relationships/image" Target="../media/image5.jpeg"/><Relationship Id="rId5" Type="http://schemas.openxmlformats.org/officeDocument/2006/relationships/image" Target="../media/image28.png"/><Relationship Id="rId10" Type="http://schemas.openxmlformats.org/officeDocument/2006/relationships/image" Target="../media/image4.jpg"/><Relationship Id="rId4" Type="http://schemas.openxmlformats.org/officeDocument/2006/relationships/image" Target="../media/image27.svg"/><Relationship Id="rId9" Type="http://schemas.openxmlformats.org/officeDocument/2006/relationships/image" Target="../media/image32.svg"/></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3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13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54569A-8FF4-1686-A1BC-F6DA10E149A9}"/>
              </a:ext>
            </a:extLst>
          </p:cNvPr>
          <p:cNvSpPr>
            <a:spLocks noGrp="1"/>
          </p:cNvSpPr>
          <p:nvPr>
            <p:ph type="title"/>
          </p:nvPr>
        </p:nvSpPr>
        <p:spPr>
          <a:xfrm>
            <a:off x="9093496" y="1170877"/>
            <a:ext cx="2613872" cy="4242371"/>
          </a:xfrm>
        </p:spPr>
        <p:txBody>
          <a:bodyPr vert="horz" lIns="91440" tIns="45720" rIns="91440" bIns="45720" rtlCol="0" anchor="ctr">
            <a:normAutofit fontScale="90000"/>
          </a:bodyPr>
          <a:lstStyle/>
          <a:p>
            <a:pPr defTabSz="914400"/>
            <a:r>
              <a:rPr lang="en-US" sz="4000" b="1" dirty="0">
                <a:solidFill>
                  <a:srgbClr val="FFFFFF"/>
                </a:solidFill>
              </a:rPr>
              <a:t>2024 Delaware Bankers Association </a:t>
            </a:r>
            <a:br>
              <a:rPr lang="en-US" sz="4000" b="1" dirty="0">
                <a:solidFill>
                  <a:srgbClr val="FFFFFF"/>
                </a:solidFill>
              </a:rPr>
            </a:br>
            <a:r>
              <a:rPr lang="en-US" sz="4000" b="1" dirty="0">
                <a:solidFill>
                  <a:srgbClr val="FFFFFF"/>
                </a:solidFill>
              </a:rPr>
              <a:t>Trust Conference</a:t>
            </a:r>
            <a:br>
              <a:rPr lang="en-US" sz="4000" b="1" dirty="0">
                <a:solidFill>
                  <a:srgbClr val="FFFFFF"/>
                </a:solidFill>
              </a:rPr>
            </a:br>
            <a:br>
              <a:rPr lang="en-US" sz="3600" dirty="0">
                <a:solidFill>
                  <a:srgbClr val="FFFFFF"/>
                </a:solidFill>
              </a:rPr>
            </a:br>
            <a:r>
              <a:rPr lang="en-US" sz="3100" dirty="0">
                <a:solidFill>
                  <a:srgbClr val="FFFFFF"/>
                </a:solidFill>
                <a:latin typeface="Aharoni" panose="02010803020104030203" pitchFamily="2" charset="-79"/>
                <a:cs typeface="Aharoni" panose="02010803020104030203" pitchFamily="2" charset="-79"/>
              </a:rPr>
              <a:t>Trust Act </a:t>
            </a:r>
            <a:r>
              <a:rPr lang="en-US" sz="3100" dirty="0">
                <a:solidFill>
                  <a:srgbClr val="FFFFFF"/>
                </a:solidFill>
                <a:latin typeface="Arial Black" panose="020B0A04020102020204" pitchFamily="34" charset="0"/>
                <a:cs typeface="Aharoni" panose="02010803020104030203" pitchFamily="2" charset="-79"/>
              </a:rPr>
              <a:t>24</a:t>
            </a:r>
            <a:r>
              <a:rPr lang="en-US" sz="3100" dirty="0">
                <a:solidFill>
                  <a:srgbClr val="FFFFFF"/>
                </a:solidFill>
                <a:latin typeface="Aharoni" panose="02010803020104030203" pitchFamily="2" charset="-79"/>
                <a:cs typeface="Aharoni" panose="02010803020104030203" pitchFamily="2" charset="-79"/>
              </a:rPr>
              <a:t> &amp; More</a:t>
            </a:r>
            <a:br>
              <a:rPr lang="en-US" sz="2400" dirty="0">
                <a:solidFill>
                  <a:srgbClr val="FFFFFF"/>
                </a:solidFill>
                <a:latin typeface="Aharoni" panose="02010803020104030203" pitchFamily="2" charset="-79"/>
                <a:cs typeface="Aharoni" panose="02010803020104030203" pitchFamily="2" charset="-79"/>
              </a:rPr>
            </a:br>
            <a:br>
              <a:rPr lang="en-US" sz="2400" dirty="0">
                <a:solidFill>
                  <a:srgbClr val="FFFFFF"/>
                </a:solidFill>
                <a:latin typeface="Aharoni" panose="02010803020104030203" pitchFamily="2" charset="-79"/>
                <a:cs typeface="Aharoni" panose="02010803020104030203" pitchFamily="2" charset="-79"/>
              </a:rPr>
            </a:br>
            <a:r>
              <a:rPr lang="en-US" sz="1800" dirty="0">
                <a:solidFill>
                  <a:srgbClr val="FFFFFF"/>
                </a:solidFill>
                <a:latin typeface="Aharoni" panose="02010803020104030203" pitchFamily="2" charset="-79"/>
                <a:cs typeface="Aharoni" panose="02010803020104030203" pitchFamily="2" charset="-79"/>
              </a:rPr>
              <a:t>Jocelyn Borowsky</a:t>
            </a:r>
            <a:br>
              <a:rPr lang="en-US" sz="1800" dirty="0">
                <a:solidFill>
                  <a:srgbClr val="FFFFFF"/>
                </a:solidFill>
                <a:latin typeface="Aharoni" panose="02010803020104030203" pitchFamily="2" charset="-79"/>
                <a:cs typeface="Aharoni" panose="02010803020104030203" pitchFamily="2" charset="-79"/>
              </a:rPr>
            </a:br>
            <a:r>
              <a:rPr lang="en-US" sz="1800" dirty="0">
                <a:solidFill>
                  <a:srgbClr val="FFFFFF"/>
                </a:solidFill>
                <a:latin typeface="Aharoni" panose="02010803020104030203" pitchFamily="2" charset="-79"/>
                <a:cs typeface="Aharoni" panose="02010803020104030203" pitchFamily="2" charset="-79"/>
              </a:rPr>
              <a:t>Duane Morris LLP</a:t>
            </a:r>
            <a:br>
              <a:rPr lang="en-US" sz="1800" dirty="0">
                <a:solidFill>
                  <a:srgbClr val="FFFFFF"/>
                </a:solidFill>
                <a:latin typeface="Aharoni" panose="02010803020104030203" pitchFamily="2" charset="-79"/>
                <a:cs typeface="Aharoni" panose="02010803020104030203" pitchFamily="2" charset="-79"/>
              </a:rPr>
            </a:br>
            <a:br>
              <a:rPr lang="en-US" sz="1800" dirty="0">
                <a:solidFill>
                  <a:srgbClr val="FFFFFF"/>
                </a:solidFill>
                <a:latin typeface="Aharoni" panose="02010803020104030203" pitchFamily="2" charset="-79"/>
                <a:cs typeface="Aharoni" panose="02010803020104030203" pitchFamily="2" charset="-79"/>
              </a:rPr>
            </a:br>
            <a:r>
              <a:rPr lang="en-US" sz="1800" dirty="0">
                <a:solidFill>
                  <a:srgbClr val="FFFFFF"/>
                </a:solidFill>
                <a:latin typeface="Aharoni" panose="02010803020104030203" pitchFamily="2" charset="-79"/>
                <a:cs typeface="Aharoni" panose="02010803020104030203" pitchFamily="2" charset="-79"/>
              </a:rPr>
              <a:t>Greg Weinig</a:t>
            </a:r>
            <a:br>
              <a:rPr lang="en-US" sz="1800" dirty="0">
                <a:solidFill>
                  <a:srgbClr val="FFFFFF"/>
                </a:solidFill>
                <a:latin typeface="Aharoni" panose="02010803020104030203" pitchFamily="2" charset="-79"/>
                <a:cs typeface="Aharoni" panose="02010803020104030203" pitchFamily="2" charset="-79"/>
              </a:rPr>
            </a:br>
            <a:r>
              <a:rPr lang="en-US" sz="1800" dirty="0">
                <a:solidFill>
                  <a:srgbClr val="FFFFFF"/>
                </a:solidFill>
                <a:latin typeface="Aharoni" panose="02010803020104030203" pitchFamily="2" charset="-79"/>
                <a:cs typeface="Aharoni" panose="02010803020104030203" pitchFamily="2" charset="-79"/>
              </a:rPr>
              <a:t>Connolly Gallagher LLP</a:t>
            </a:r>
          </a:p>
        </p:txBody>
      </p:sp>
      <p:sp>
        <p:nvSpPr>
          <p:cNvPr id="12"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40 years after 'Purple Rain,' Prince's ...">
            <a:extLst>
              <a:ext uri="{FF2B5EF4-FFF2-40B4-BE49-F238E27FC236}">
                <a16:creationId xmlns:a16="http://schemas.microsoft.com/office/drawing/2014/main" id="{5768913D-3984-94B9-53D4-3C831FD2E2E1}"/>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869" r="-2" b="13552"/>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97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19FA2-EB69-C528-F14B-A76475D845C9}"/>
              </a:ext>
            </a:extLst>
          </p:cNvPr>
          <p:cNvSpPr>
            <a:spLocks noGrp="1"/>
          </p:cNvSpPr>
          <p:nvPr>
            <p:ph type="title"/>
          </p:nvPr>
        </p:nvSpPr>
        <p:spPr>
          <a:xfrm>
            <a:off x="658906" y="1055406"/>
            <a:ext cx="10515600" cy="1325565"/>
          </a:xfrm>
        </p:spPr>
        <p:txBody>
          <a:bodyPr>
            <a:noAutofit/>
          </a:bodyPr>
          <a:lstStyle/>
          <a:p>
            <a:r>
              <a:rPr lang="en-US" sz="6000" b="1" dirty="0">
                <a:latin typeface="Perpetua" panose="02020502060401020303" pitchFamily="18" charset="0"/>
              </a:rPr>
              <a:t>Designated Representative and Virtual Representation </a:t>
            </a:r>
            <a:r>
              <a:rPr lang="en-US" sz="4000" b="1" dirty="0">
                <a:latin typeface="Perpetua" panose="02020502060401020303" pitchFamily="18" charset="0"/>
              </a:rPr>
              <a:t>(continued)</a:t>
            </a:r>
          </a:p>
        </p:txBody>
      </p:sp>
      <p:sp>
        <p:nvSpPr>
          <p:cNvPr id="3" name="Content Placeholder 2">
            <a:extLst>
              <a:ext uri="{FF2B5EF4-FFF2-40B4-BE49-F238E27FC236}">
                <a16:creationId xmlns:a16="http://schemas.microsoft.com/office/drawing/2014/main" id="{697F014D-2A90-3515-C786-104AC6287D2E}"/>
              </a:ext>
            </a:extLst>
          </p:cNvPr>
          <p:cNvSpPr>
            <a:spLocks noGrp="1"/>
          </p:cNvSpPr>
          <p:nvPr>
            <p:ph idx="1"/>
          </p:nvPr>
        </p:nvSpPr>
        <p:spPr>
          <a:xfrm>
            <a:off x="596153" y="3322732"/>
            <a:ext cx="10515600" cy="4351335"/>
          </a:xfrm>
        </p:spPr>
        <p:txBody>
          <a:bodyPr/>
          <a:lstStyle/>
          <a:p>
            <a:r>
              <a:rPr lang="en-US" dirty="0"/>
              <a:t>Amendment to Section 3547 fills a gap in the statute vis a vis the ability of a DR to virtually represent beneficiaries.  </a:t>
            </a:r>
          </a:p>
          <a:p>
            <a:r>
              <a:rPr lang="en-US" dirty="0"/>
              <a:t>Under the amendment, the designated representative of one beneficiary may virtually represent another beneficiary who the first beneficiary could have virtually represented, provided that there is no material conflict of interest between the designated representative and the represented person.</a:t>
            </a:r>
          </a:p>
        </p:txBody>
      </p:sp>
      <p:pic>
        <p:nvPicPr>
          <p:cNvPr id="4" name="Picture 3">
            <a:extLst>
              <a:ext uri="{FF2B5EF4-FFF2-40B4-BE49-F238E27FC236}">
                <a16:creationId xmlns:a16="http://schemas.microsoft.com/office/drawing/2014/main" id="{B30CFC96-BF7D-D561-9863-8BD513A53D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6020" y="6119273"/>
            <a:ext cx="1113784" cy="430721"/>
          </a:xfrm>
          <a:prstGeom prst="rect">
            <a:avLst/>
          </a:prstGeom>
        </p:spPr>
      </p:pic>
      <p:pic>
        <p:nvPicPr>
          <p:cNvPr id="5" name="Picture 4">
            <a:extLst>
              <a:ext uri="{FF2B5EF4-FFF2-40B4-BE49-F238E27FC236}">
                <a16:creationId xmlns:a16="http://schemas.microsoft.com/office/drawing/2014/main" id="{EEA2A7D4-B920-745A-2F58-632F7EE666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49753" y="6072935"/>
            <a:ext cx="1524000" cy="523396"/>
          </a:xfrm>
          <a:prstGeom prst="rect">
            <a:avLst/>
          </a:prstGeom>
        </p:spPr>
      </p:pic>
    </p:spTree>
    <p:extLst>
      <p:ext uri="{BB962C8B-B14F-4D97-AF65-F5344CB8AC3E}">
        <p14:creationId xmlns:p14="http://schemas.microsoft.com/office/powerpoint/2010/main" val="1849096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151" name="Rectangle 4150">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70D8AC-11B0-6B99-9B63-1B4B66B9D6C2}"/>
              </a:ext>
            </a:extLst>
          </p:cNvPr>
          <p:cNvSpPr>
            <a:spLocks noGrp="1"/>
          </p:cNvSpPr>
          <p:nvPr>
            <p:ph type="title"/>
          </p:nvPr>
        </p:nvSpPr>
        <p:spPr>
          <a:xfrm>
            <a:off x="838200" y="672030"/>
            <a:ext cx="4391024" cy="5115454"/>
          </a:xfrm>
        </p:spPr>
        <p:txBody>
          <a:bodyPr vert="horz" lIns="91440" tIns="45720" rIns="91440" bIns="45720" rtlCol="0" anchor="t">
            <a:noAutofit/>
          </a:bodyPr>
          <a:lstStyle/>
          <a:p>
            <a:pPr defTabSz="914400"/>
            <a:r>
              <a:rPr lang="en-US" sz="3600" dirty="0">
                <a:solidFill>
                  <a:schemeClr val="bg1"/>
                </a:solidFill>
                <a:latin typeface="Rockwell Extra Bold" panose="02060903040505020403" pitchFamily="18" charset="0"/>
              </a:rPr>
              <a:t>Chapter 8 is the Uniform TOD Security Registration Act!</a:t>
            </a:r>
            <a:br>
              <a:rPr lang="en-US" sz="3600" dirty="0">
                <a:solidFill>
                  <a:schemeClr val="bg1"/>
                </a:solidFill>
                <a:latin typeface="Rockwell Extra Bold" panose="02060903040505020403" pitchFamily="18" charset="0"/>
              </a:rPr>
            </a:br>
            <a:br>
              <a:rPr lang="en-US" sz="3600" dirty="0">
                <a:solidFill>
                  <a:schemeClr val="bg1"/>
                </a:solidFill>
                <a:latin typeface="Rockwell Extra Bold" panose="02060903040505020403" pitchFamily="18" charset="0"/>
              </a:rPr>
            </a:br>
            <a:r>
              <a:rPr lang="en-US" sz="3600" dirty="0">
                <a:solidFill>
                  <a:schemeClr val="bg1"/>
                </a:solidFill>
                <a:latin typeface="Rockwell Extra Bold" panose="02060903040505020403" pitchFamily="18" charset="0"/>
              </a:rPr>
              <a:t>C’mon!  Do you all need a refresher course?</a:t>
            </a:r>
          </a:p>
        </p:txBody>
      </p:sp>
      <p:pic>
        <p:nvPicPr>
          <p:cNvPr id="4106" name="Picture 10" descr="Maybe you need a refresher course! It's ...">
            <a:extLst>
              <a:ext uri="{FF2B5EF4-FFF2-40B4-BE49-F238E27FC236}">
                <a16:creationId xmlns:a16="http://schemas.microsoft.com/office/drawing/2014/main" id="{9F5C4006-E950-63FB-99BC-16FFCC9EC9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558" r="18026"/>
          <a:stretch/>
        </p:blipFill>
        <p:spPr bwMode="auto">
          <a:xfrm>
            <a:off x="6096000" y="841375"/>
            <a:ext cx="5260975" cy="4645025"/>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4152" name="Group 4151">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4133" name="Freeform: Shape 4132">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53" name="Freeform: Shape 4152">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3" name="Picture 2">
            <a:extLst>
              <a:ext uri="{FF2B5EF4-FFF2-40B4-BE49-F238E27FC236}">
                <a16:creationId xmlns:a16="http://schemas.microsoft.com/office/drawing/2014/main" id="{E5390CF9-C3F7-01BF-1591-247C1A1BCC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54903" y="6323413"/>
            <a:ext cx="1113784" cy="430721"/>
          </a:xfrm>
          <a:prstGeom prst="rect">
            <a:avLst/>
          </a:prstGeom>
        </p:spPr>
      </p:pic>
      <p:pic>
        <p:nvPicPr>
          <p:cNvPr id="4" name="Picture 3">
            <a:extLst>
              <a:ext uri="{FF2B5EF4-FFF2-40B4-BE49-F238E27FC236}">
                <a16:creationId xmlns:a16="http://schemas.microsoft.com/office/drawing/2014/main" id="{AEC0FBB5-8923-85B8-25A5-B12D13336D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58226" y="6277075"/>
            <a:ext cx="1524000" cy="523396"/>
          </a:xfrm>
          <a:prstGeom prst="rect">
            <a:avLst/>
          </a:prstGeom>
        </p:spPr>
      </p:pic>
    </p:spTree>
    <p:extLst>
      <p:ext uri="{BB962C8B-B14F-4D97-AF65-F5344CB8AC3E}">
        <p14:creationId xmlns:p14="http://schemas.microsoft.com/office/powerpoint/2010/main" val="3807812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86522"/>
            <a:ext cx="9144000" cy="2893807"/>
          </a:xfrm>
        </p:spPr>
        <p:txBody>
          <a:bodyPr>
            <a:noAutofit/>
          </a:bodyPr>
          <a:lstStyle/>
          <a:p>
            <a:r>
              <a:rPr lang="en-US" sz="4800" b="1" dirty="0">
                <a:latin typeface="Perpetua" panose="02020502060401020303" pitchFamily="18" charset="0"/>
              </a:rPr>
              <a:t>TOD Security Registration</a:t>
            </a:r>
            <a:br>
              <a:rPr lang="en-US" sz="4800" dirty="0">
                <a:latin typeface="Perpetua" panose="02020502060401020303" pitchFamily="18" charset="0"/>
              </a:rPr>
            </a:br>
            <a:r>
              <a:rPr lang="en-US" sz="4800" dirty="0">
                <a:latin typeface="Perpetua" panose="02020502060401020303" pitchFamily="18" charset="0"/>
              </a:rPr>
              <a:t>(enhancing ability to transmit assets via non-probate means – amending Sections 801 and 805)</a:t>
            </a:r>
          </a:p>
        </p:txBody>
      </p:sp>
      <p:sp>
        <p:nvSpPr>
          <p:cNvPr id="3" name="Subtitle 2"/>
          <p:cNvSpPr>
            <a:spLocks noGrp="1"/>
          </p:cNvSpPr>
          <p:nvPr>
            <p:ph type="subTitle" idx="1"/>
          </p:nvPr>
        </p:nvSpPr>
        <p:spPr>
          <a:xfrm>
            <a:off x="1524000" y="4636546"/>
            <a:ext cx="9144000" cy="1659479"/>
          </a:xfrm>
        </p:spPr>
        <p:txBody>
          <a:bodyPr>
            <a:normAutofit/>
          </a:bodyPr>
          <a:lstStyle/>
          <a:p>
            <a:pPr marL="1256985" lvl="2" indent="-342818" algn="just">
              <a:buFont typeface="Arial" panose="020B0604020202020204" pitchFamily="34" charset="0"/>
              <a:buChar char="•"/>
            </a:pPr>
            <a:r>
              <a:rPr lang="en-US" sz="2800" dirty="0">
                <a:latin typeface="Perpetua" panose="02020502060401020303" pitchFamily="18" charset="0"/>
              </a:rPr>
              <a:t>By amending various definitions within Sections 801 and 805, these statutes result in streamlining and encouraging the disposition of entity interests outside of probate.</a:t>
            </a:r>
          </a:p>
        </p:txBody>
      </p:sp>
      <p:pic>
        <p:nvPicPr>
          <p:cNvPr id="6" name="Picture 5"/>
          <p:cNvPicPr>
            <a:picLocks noChangeAspect="1"/>
          </p:cNvPicPr>
          <p:nvPr/>
        </p:nvPicPr>
        <p:blipFill>
          <a:blip r:embed="rId2"/>
          <a:stretch>
            <a:fillRect/>
          </a:stretch>
        </p:blipFill>
        <p:spPr>
          <a:xfrm>
            <a:off x="0" y="-7356"/>
            <a:ext cx="12191999" cy="59238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5718" y="6205334"/>
            <a:ext cx="1113784" cy="430721"/>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81551" y="6265071"/>
            <a:ext cx="1629156" cy="398695"/>
          </a:xfrm>
          <a:prstGeom prst="rect">
            <a:avLst/>
          </a:prstGeom>
        </p:spPr>
      </p:pic>
    </p:spTree>
    <p:extLst>
      <p:ext uri="{BB962C8B-B14F-4D97-AF65-F5344CB8AC3E}">
        <p14:creationId xmlns:p14="http://schemas.microsoft.com/office/powerpoint/2010/main" val="812997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5566E-5838-84D4-D2BE-52322F19F1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308987-12E5-EC00-FD76-3B6F1C9A9329}"/>
              </a:ext>
            </a:extLst>
          </p:cNvPr>
          <p:cNvSpPr>
            <a:spLocks noGrp="1"/>
          </p:cNvSpPr>
          <p:nvPr>
            <p:ph type="ctrTitle"/>
          </p:nvPr>
        </p:nvSpPr>
        <p:spPr>
          <a:xfrm>
            <a:off x="1524000" y="1086523"/>
            <a:ext cx="9144000" cy="1271196"/>
          </a:xfrm>
        </p:spPr>
        <p:txBody>
          <a:bodyPr>
            <a:noAutofit/>
          </a:bodyPr>
          <a:lstStyle/>
          <a:p>
            <a:r>
              <a:rPr lang="en-US" sz="4800" b="1" dirty="0">
                <a:latin typeface="Perpetua" panose="02020502060401020303" pitchFamily="18" charset="0"/>
              </a:rPr>
              <a:t>TOD Security Registration (cont’d)</a:t>
            </a:r>
            <a:endParaRPr lang="en-US" sz="4800" dirty="0">
              <a:latin typeface="Perpetua" panose="02020502060401020303" pitchFamily="18" charset="0"/>
            </a:endParaRPr>
          </a:p>
        </p:txBody>
      </p:sp>
      <p:sp>
        <p:nvSpPr>
          <p:cNvPr id="3" name="Subtitle 2">
            <a:extLst>
              <a:ext uri="{FF2B5EF4-FFF2-40B4-BE49-F238E27FC236}">
                <a16:creationId xmlns:a16="http://schemas.microsoft.com/office/drawing/2014/main" id="{21333395-C571-D2AE-6BB5-9AA4286D7FBA}"/>
              </a:ext>
            </a:extLst>
          </p:cNvPr>
          <p:cNvSpPr>
            <a:spLocks noGrp="1"/>
          </p:cNvSpPr>
          <p:nvPr>
            <p:ph type="subTitle" idx="1"/>
          </p:nvPr>
        </p:nvSpPr>
        <p:spPr>
          <a:xfrm>
            <a:off x="1524000" y="2987040"/>
            <a:ext cx="9144000" cy="3342042"/>
          </a:xfrm>
        </p:spPr>
        <p:txBody>
          <a:bodyPr>
            <a:normAutofit/>
          </a:bodyPr>
          <a:lstStyle/>
          <a:p>
            <a:pPr marL="1256985" lvl="2" indent="-342818" algn="just">
              <a:buFont typeface="Arial" panose="020B0604020202020204" pitchFamily="34" charset="0"/>
              <a:buChar char="•"/>
            </a:pPr>
            <a:r>
              <a:rPr lang="en-US" sz="2800" dirty="0">
                <a:latin typeface="Perpetua" panose="02020502060401020303" pitchFamily="18" charset="0"/>
              </a:rPr>
              <a:t>The “book entry” or name of the account doesn’t need to include the beneficiary names – so long as the “registering entity” maintains records of the beneficiary names.</a:t>
            </a:r>
          </a:p>
          <a:p>
            <a:pPr marL="914167" lvl="2" algn="just"/>
            <a:endParaRPr lang="en-US" sz="2800" dirty="0">
              <a:latin typeface="Perpetua" panose="02020502060401020303" pitchFamily="18" charset="0"/>
            </a:endParaRPr>
          </a:p>
          <a:p>
            <a:pPr marL="1256985" lvl="2" indent="-342818" algn="just">
              <a:buFont typeface="Arial" panose="020B0604020202020204" pitchFamily="34" charset="0"/>
              <a:buChar char="•"/>
            </a:pPr>
            <a:r>
              <a:rPr lang="en-US" sz="2800" dirty="0">
                <a:latin typeface="Perpetua" panose="02020502060401020303" pitchFamily="18" charset="0"/>
              </a:rPr>
              <a:t>Note, per the bill’s synopsis, that these changes don’t override the entity’s operating agreement or governing provisions, and take effect subject to those requirements (such as transfer or ownership restrictions).</a:t>
            </a:r>
          </a:p>
          <a:p>
            <a:pPr marL="914167" lvl="2" algn="just"/>
            <a:endParaRPr lang="en-US" sz="2400" dirty="0"/>
          </a:p>
          <a:p>
            <a:pPr marL="1256985" lvl="2" indent="-342818" algn="just">
              <a:buFont typeface="Arial" panose="020B0604020202020204" pitchFamily="34" charset="0"/>
              <a:buChar char="•"/>
            </a:pPr>
            <a:endParaRPr lang="en-US" sz="2400" dirty="0"/>
          </a:p>
        </p:txBody>
      </p:sp>
      <p:pic>
        <p:nvPicPr>
          <p:cNvPr id="6" name="Picture 5">
            <a:extLst>
              <a:ext uri="{FF2B5EF4-FFF2-40B4-BE49-F238E27FC236}">
                <a16:creationId xmlns:a16="http://schemas.microsoft.com/office/drawing/2014/main" id="{16D89BFC-8945-8795-4C15-FE692A6F5992}"/>
              </a:ext>
            </a:extLst>
          </p:cNvPr>
          <p:cNvPicPr>
            <a:picLocks noChangeAspect="1"/>
          </p:cNvPicPr>
          <p:nvPr/>
        </p:nvPicPr>
        <p:blipFill>
          <a:blip r:embed="rId2"/>
          <a:stretch>
            <a:fillRect/>
          </a:stretch>
        </p:blipFill>
        <p:spPr>
          <a:xfrm>
            <a:off x="0" y="-7356"/>
            <a:ext cx="12191999" cy="592384"/>
          </a:xfrm>
          <a:prstGeom prst="rect">
            <a:avLst/>
          </a:prstGeom>
        </p:spPr>
      </p:pic>
      <p:pic>
        <p:nvPicPr>
          <p:cNvPr id="7" name="Picture 6">
            <a:extLst>
              <a:ext uri="{FF2B5EF4-FFF2-40B4-BE49-F238E27FC236}">
                <a16:creationId xmlns:a16="http://schemas.microsoft.com/office/drawing/2014/main" id="{C6CCD2C0-E08C-4771-386C-6CD2B223ED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4354" y="6226849"/>
            <a:ext cx="1113784" cy="430721"/>
          </a:xfrm>
          <a:prstGeom prst="rect">
            <a:avLst/>
          </a:prstGeom>
        </p:spPr>
      </p:pic>
      <p:pic>
        <p:nvPicPr>
          <p:cNvPr id="8" name="Picture 7">
            <a:extLst>
              <a:ext uri="{FF2B5EF4-FFF2-40B4-BE49-F238E27FC236}">
                <a16:creationId xmlns:a16="http://schemas.microsoft.com/office/drawing/2014/main" id="{B3FA5D9A-39E8-B1F8-D416-C5FA768D579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4582" y="6329082"/>
            <a:ext cx="1629156" cy="398695"/>
          </a:xfrm>
          <a:prstGeom prst="rect">
            <a:avLst/>
          </a:prstGeom>
        </p:spPr>
      </p:pic>
    </p:spTree>
    <p:extLst>
      <p:ext uri="{BB962C8B-B14F-4D97-AF65-F5344CB8AC3E}">
        <p14:creationId xmlns:p14="http://schemas.microsoft.com/office/powerpoint/2010/main" val="556108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6F645B3-5B16-C159-14E4-CC1C03666278}"/>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defTabSz="914400"/>
            <a:r>
              <a:rPr lang="en-US" sz="3600" kern="1200" dirty="0">
                <a:solidFill>
                  <a:srgbClr val="FFFFFF"/>
                </a:solidFill>
                <a:latin typeface="Verdana Pro Black" panose="020F0502020204030204" pitchFamily="34" charset="0"/>
              </a:rPr>
              <a:t>Case law updates involving Delaware trusts </a:t>
            </a:r>
            <a:br>
              <a:rPr lang="en-US" sz="3600" kern="1200" dirty="0">
                <a:solidFill>
                  <a:srgbClr val="FFFFFF"/>
                </a:solidFill>
                <a:latin typeface="Verdana Pro Black" panose="020F0502020204030204" pitchFamily="34" charset="0"/>
              </a:rPr>
            </a:br>
            <a:r>
              <a:rPr lang="en-US" sz="3600" kern="1200" dirty="0">
                <a:solidFill>
                  <a:srgbClr val="FFFFFF"/>
                </a:solidFill>
                <a:latin typeface="Verdana Pro Black" panose="020F0502020204030204" pitchFamily="34" charset="0"/>
              </a:rPr>
              <a:t>(Oct. 2023-Oct. 2024)</a:t>
            </a:r>
          </a:p>
        </p:txBody>
      </p:sp>
      <p:pic>
        <p:nvPicPr>
          <p:cNvPr id="1026" name="Picture 2">
            <a:extLst>
              <a:ext uri="{FF2B5EF4-FFF2-40B4-BE49-F238E27FC236}">
                <a16:creationId xmlns:a16="http://schemas.microsoft.com/office/drawing/2014/main" id="{FCA5DD65-EDDC-5CBF-61C5-6DAEB0680108}"/>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9523" b="9523"/>
          <a:stretch/>
        </p:blipFill>
        <p:spPr bwMode="auto">
          <a:xfrm>
            <a:off x="5153822" y="780292"/>
            <a:ext cx="6553545" cy="530535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158F7E5B-38B7-CAB3-2DDF-980FFEF9CC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2082" y="6246458"/>
            <a:ext cx="1113784" cy="430721"/>
          </a:xfrm>
          <a:prstGeom prst="rect">
            <a:avLst/>
          </a:prstGeom>
        </p:spPr>
      </p:pic>
      <p:pic>
        <p:nvPicPr>
          <p:cNvPr id="3" name="Picture 2">
            <a:extLst>
              <a:ext uri="{FF2B5EF4-FFF2-40B4-BE49-F238E27FC236}">
                <a16:creationId xmlns:a16="http://schemas.microsoft.com/office/drawing/2014/main" id="{CFB9ABE9-05C0-66E3-5D4C-0088B7B529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7469" y="6229303"/>
            <a:ext cx="1524000" cy="523396"/>
          </a:xfrm>
          <a:prstGeom prst="rect">
            <a:avLst/>
          </a:prstGeom>
        </p:spPr>
      </p:pic>
    </p:spTree>
    <p:extLst>
      <p:ext uri="{BB962C8B-B14F-4D97-AF65-F5344CB8AC3E}">
        <p14:creationId xmlns:p14="http://schemas.microsoft.com/office/powerpoint/2010/main" val="3850848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2B03-EE08-0079-9B2D-F7CB8F658172}"/>
              </a:ext>
            </a:extLst>
          </p:cNvPr>
          <p:cNvSpPr>
            <a:spLocks noGrp="1"/>
          </p:cNvSpPr>
          <p:nvPr>
            <p:ph type="title"/>
          </p:nvPr>
        </p:nvSpPr>
        <p:spPr>
          <a:xfrm>
            <a:off x="838200" y="365123"/>
            <a:ext cx="10515600" cy="1867438"/>
          </a:xfrm>
        </p:spPr>
        <p:txBody>
          <a:bodyPr/>
          <a:lstStyle/>
          <a:p>
            <a:r>
              <a:rPr lang="en-US" dirty="0">
                <a:latin typeface="Perpetua" panose="02020502060401020303" pitchFamily="18" charset="0"/>
              </a:rPr>
              <a:t>Paradise – decision by Delaware Supreme Court</a:t>
            </a:r>
          </a:p>
        </p:txBody>
      </p:sp>
      <p:pic>
        <p:nvPicPr>
          <p:cNvPr id="5" name="Content Placeholder 4" descr="Floating pair of dice">
            <a:extLst>
              <a:ext uri="{FF2B5EF4-FFF2-40B4-BE49-F238E27FC236}">
                <a16:creationId xmlns:a16="http://schemas.microsoft.com/office/drawing/2014/main" id="{CFC5BD19-6801-CF22-F781-D08DDBA8A1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0331" y="1825625"/>
            <a:ext cx="4351338" cy="4351338"/>
          </a:xfrm>
        </p:spPr>
      </p:pic>
      <p:pic>
        <p:nvPicPr>
          <p:cNvPr id="3" name="Picture 2">
            <a:extLst>
              <a:ext uri="{FF2B5EF4-FFF2-40B4-BE49-F238E27FC236}">
                <a16:creationId xmlns:a16="http://schemas.microsoft.com/office/drawing/2014/main" id="{F172F7E5-FC76-F47D-6955-4055F534EF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1017" y="6062156"/>
            <a:ext cx="1113784" cy="430721"/>
          </a:xfrm>
          <a:prstGeom prst="rect">
            <a:avLst/>
          </a:prstGeom>
        </p:spPr>
      </p:pic>
      <p:pic>
        <p:nvPicPr>
          <p:cNvPr id="4" name="Picture 3">
            <a:extLst>
              <a:ext uri="{FF2B5EF4-FFF2-40B4-BE49-F238E27FC236}">
                <a16:creationId xmlns:a16="http://schemas.microsoft.com/office/drawing/2014/main" id="{0EEF97B4-48C0-9E29-0839-74F8BE27FB1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27920" y="6062156"/>
            <a:ext cx="1524000" cy="523396"/>
          </a:xfrm>
          <a:prstGeom prst="rect">
            <a:avLst/>
          </a:prstGeom>
        </p:spPr>
      </p:pic>
    </p:spTree>
    <p:extLst>
      <p:ext uri="{BB962C8B-B14F-4D97-AF65-F5344CB8AC3E}">
        <p14:creationId xmlns:p14="http://schemas.microsoft.com/office/powerpoint/2010/main" val="2217384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5A2875D7-3769-4291-959E-9FAD764A7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3385" y="13128"/>
            <a:ext cx="3620802" cy="6844872"/>
          </a:xfrm>
          <a:prstGeom prst="rect">
            <a:avLst/>
          </a:prstGeom>
          <a:gradFill>
            <a:gsLst>
              <a:gs pos="0">
                <a:srgbClr val="000000">
                  <a:alpha val="72000"/>
                </a:srgbClr>
              </a:gs>
              <a:gs pos="98000">
                <a:schemeClr val="accent1">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83" name="Rectangle 3082">
            <a:extLst>
              <a:ext uri="{FF2B5EF4-FFF2-40B4-BE49-F238E27FC236}">
                <a16:creationId xmlns:a16="http://schemas.microsoft.com/office/drawing/2014/main" id="{AAF055B3-1F95-4ABA-BFE4-A58320A8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7414" y="0"/>
            <a:ext cx="8584585" cy="6400798"/>
          </a:xfrm>
          <a:prstGeom prst="rect">
            <a:avLst/>
          </a:prstGeom>
          <a:gradFill>
            <a:gsLst>
              <a:gs pos="0">
                <a:schemeClr val="accent1">
                  <a:lumMod val="75000"/>
                  <a:alpha val="50000"/>
                </a:schemeClr>
              </a:gs>
              <a:gs pos="99000">
                <a:srgbClr val="000000">
                  <a:alpha val="6500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5" name="Freeform: Shape 3084">
            <a:extLst>
              <a:ext uri="{FF2B5EF4-FFF2-40B4-BE49-F238E27FC236}">
                <a16:creationId xmlns:a16="http://schemas.microsoft.com/office/drawing/2014/main" id="{835682F0-7BC6-4526-8BFA-58EA002C80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1348001" y="892771"/>
            <a:ext cx="4675167" cy="5009112"/>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43000">
                <a:schemeClr val="accent1">
                  <a:lumMod val="60000"/>
                  <a:lumOff val="40000"/>
                  <a:alpha val="0"/>
                </a:schemeClr>
              </a:gs>
              <a:gs pos="100000">
                <a:schemeClr val="accent1">
                  <a:alpha val="2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26DBA4A-6F5C-3F00-C9D7-CDBEB5FC7641}"/>
              </a:ext>
            </a:extLst>
          </p:cNvPr>
          <p:cNvSpPr>
            <a:spLocks noGrp="1"/>
          </p:cNvSpPr>
          <p:nvPr>
            <p:ph type="title"/>
          </p:nvPr>
        </p:nvSpPr>
        <p:spPr>
          <a:xfrm>
            <a:off x="4221803" y="1173479"/>
            <a:ext cx="6598597" cy="2336483"/>
          </a:xfrm>
        </p:spPr>
        <p:txBody>
          <a:bodyPr vert="horz" lIns="91440" tIns="45720" rIns="91440" bIns="45720" rtlCol="0" anchor="b">
            <a:normAutofit/>
          </a:bodyPr>
          <a:lstStyle/>
          <a:p>
            <a:pPr defTabSz="914400"/>
            <a:r>
              <a:rPr lang="en-US" sz="5400" dirty="0">
                <a:solidFill>
                  <a:srgbClr val="FFFFFF"/>
                </a:solidFill>
                <a:latin typeface="Perpetua" panose="02020502060401020303" pitchFamily="18" charset="0"/>
              </a:rPr>
              <a:t>Useful for purposes of Commissioner v. Bosch?</a:t>
            </a:r>
          </a:p>
        </p:txBody>
      </p:sp>
      <p:sp>
        <p:nvSpPr>
          <p:cNvPr id="3087" name="Rectangle 3086">
            <a:extLst>
              <a:ext uri="{FF2B5EF4-FFF2-40B4-BE49-F238E27FC236}">
                <a16:creationId xmlns:a16="http://schemas.microsoft.com/office/drawing/2014/main" id="{1F0DF0F3-0179-4A8A-92E0-932C473DA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89" y="13127"/>
            <a:ext cx="3620804" cy="6387672"/>
          </a:xfrm>
          <a:prstGeom prst="rect">
            <a:avLst/>
          </a:prstGeom>
          <a:gradFill>
            <a:gsLst>
              <a:gs pos="25000">
                <a:schemeClr val="accent1">
                  <a:lumMod val="75000"/>
                  <a:alpha val="0"/>
                </a:schemeClr>
              </a:gs>
              <a:gs pos="100000">
                <a:srgbClr val="000000">
                  <a:alpha val="50000"/>
                </a:srgb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74" name="Picture 2" descr="NBA All-Star Game: Did Chris Bosh ...">
            <a:extLst>
              <a:ext uri="{FF2B5EF4-FFF2-40B4-BE49-F238E27FC236}">
                <a16:creationId xmlns:a16="http://schemas.microsoft.com/office/drawing/2014/main" id="{165BB516-6C8D-3C38-BC65-A6AA2D90A88F}"/>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32701" r="32702" b="2"/>
          <a:stretch/>
        </p:blipFill>
        <p:spPr bwMode="auto">
          <a:xfrm>
            <a:off x="1037820" y="896184"/>
            <a:ext cx="2569597" cy="5051526"/>
          </a:xfrm>
          <a:custGeom>
            <a:avLst/>
            <a:gdLst/>
            <a:ahLst/>
            <a:cxnLst/>
            <a:rect l="l" t="t" r="r" b="b"/>
            <a:pathLst>
              <a:path w="2569597" h="5051526">
                <a:moveTo>
                  <a:pt x="2525763" y="0"/>
                </a:moveTo>
                <a:lnTo>
                  <a:pt x="2569597" y="2214"/>
                </a:lnTo>
                <a:lnTo>
                  <a:pt x="2569597" y="5049313"/>
                </a:lnTo>
                <a:lnTo>
                  <a:pt x="2525763" y="5051526"/>
                </a:lnTo>
                <a:cubicBezTo>
                  <a:pt x="1130823" y="5051526"/>
                  <a:pt x="0" y="3920703"/>
                  <a:pt x="0" y="2525763"/>
                </a:cubicBezTo>
                <a:cubicBezTo>
                  <a:pt x="0" y="1130823"/>
                  <a:pt x="1130823" y="0"/>
                  <a:pt x="2525763" y="0"/>
                </a:cubicBezTo>
                <a:close/>
              </a:path>
            </a:pathLst>
          </a:custGeom>
          <a:noFill/>
          <a:extLst>
            <a:ext uri="{909E8E84-426E-40DD-AFC4-6F175D3DCCD1}">
              <a14:hiddenFill xmlns:a14="http://schemas.microsoft.com/office/drawing/2010/main">
                <a:solidFill>
                  <a:srgbClr val="FFFFFF"/>
                </a:solidFill>
              </a14:hiddenFill>
            </a:ext>
          </a:extLst>
        </p:spPr>
      </p:pic>
      <p:sp>
        <p:nvSpPr>
          <p:cNvPr id="4" name="Text Placeholder 3">
            <a:extLst>
              <a:ext uri="{FF2B5EF4-FFF2-40B4-BE49-F238E27FC236}">
                <a16:creationId xmlns:a16="http://schemas.microsoft.com/office/drawing/2014/main" id="{1B2F57C5-ABDA-D782-CCE0-729E54ED28E3}"/>
              </a:ext>
            </a:extLst>
          </p:cNvPr>
          <p:cNvSpPr>
            <a:spLocks noGrp="1"/>
          </p:cNvSpPr>
          <p:nvPr>
            <p:ph type="body" sz="half" idx="2"/>
          </p:nvPr>
        </p:nvSpPr>
        <p:spPr>
          <a:xfrm flipV="1">
            <a:off x="0" y="6858000"/>
            <a:ext cx="107577" cy="45719"/>
          </a:xfrm>
        </p:spPr>
        <p:txBody>
          <a:bodyPr>
            <a:normAutofit fontScale="25000" lnSpcReduction="20000"/>
          </a:bodyPr>
          <a:lstStyle/>
          <a:p>
            <a:endParaRPr lang="en-US" dirty="0"/>
          </a:p>
        </p:txBody>
      </p:sp>
      <p:pic>
        <p:nvPicPr>
          <p:cNvPr id="5" name="Picture 4">
            <a:extLst>
              <a:ext uri="{FF2B5EF4-FFF2-40B4-BE49-F238E27FC236}">
                <a16:creationId xmlns:a16="http://schemas.microsoft.com/office/drawing/2014/main" id="{973AACB2-F1DE-B4BC-CE9B-78AD7EC4A4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38016" y="5947710"/>
            <a:ext cx="1113784" cy="430721"/>
          </a:xfrm>
          <a:prstGeom prst="rect">
            <a:avLst/>
          </a:prstGeom>
        </p:spPr>
      </p:pic>
      <p:pic>
        <p:nvPicPr>
          <p:cNvPr id="6" name="Picture 5">
            <a:extLst>
              <a:ext uri="{FF2B5EF4-FFF2-40B4-BE49-F238E27FC236}">
                <a16:creationId xmlns:a16="http://schemas.microsoft.com/office/drawing/2014/main" id="{73F55856-6A30-1876-F484-792B4448CC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9899" y="5844306"/>
            <a:ext cx="1524000" cy="523396"/>
          </a:xfrm>
          <a:prstGeom prst="rect">
            <a:avLst/>
          </a:prstGeom>
        </p:spPr>
      </p:pic>
    </p:spTree>
    <p:extLst>
      <p:ext uri="{BB962C8B-B14F-4D97-AF65-F5344CB8AC3E}">
        <p14:creationId xmlns:p14="http://schemas.microsoft.com/office/powerpoint/2010/main" val="3362217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8AF89A-9F37-4ACB-74C1-9C159CACF9E9}"/>
              </a:ext>
            </a:extLst>
          </p:cNvPr>
          <p:cNvSpPr>
            <a:spLocks noGrp="1"/>
          </p:cNvSpPr>
          <p:nvPr>
            <p:ph type="title"/>
          </p:nvPr>
        </p:nvSpPr>
        <p:spPr>
          <a:xfrm>
            <a:off x="876693" y="741391"/>
            <a:ext cx="4768463" cy="1616203"/>
          </a:xfrm>
        </p:spPr>
        <p:txBody>
          <a:bodyPr vert="horz" lIns="91440" tIns="45720" rIns="91440" bIns="45720" rtlCol="0" anchor="b">
            <a:normAutofit/>
          </a:bodyPr>
          <a:lstStyle/>
          <a:p>
            <a:pPr defTabSz="914400"/>
            <a:r>
              <a:rPr lang="en-US" sz="6000" kern="1200" dirty="0">
                <a:solidFill>
                  <a:schemeClr val="tx1"/>
                </a:solidFill>
                <a:latin typeface="Perpetua" panose="02020502060401020303" pitchFamily="18" charset="0"/>
              </a:rPr>
              <a:t>Niki and Darren</a:t>
            </a:r>
            <a:br>
              <a:rPr lang="en-US" sz="3200" kern="1200" dirty="0">
                <a:solidFill>
                  <a:schemeClr val="tx1"/>
                </a:solidFill>
                <a:latin typeface="+mj-lt"/>
                <a:ea typeface="+mj-ea"/>
                <a:cs typeface="+mj-cs"/>
              </a:rPr>
            </a:br>
            <a:endParaRPr lang="en-US" sz="3200" kern="1200" dirty="0">
              <a:solidFill>
                <a:schemeClr val="tx1"/>
              </a:solidFill>
              <a:latin typeface="+mj-lt"/>
              <a:ea typeface="+mj-ea"/>
              <a:cs typeface="+mj-cs"/>
            </a:endParaRPr>
          </a:p>
        </p:txBody>
      </p:sp>
      <p:sp>
        <p:nvSpPr>
          <p:cNvPr id="6" name="Text Placeholder 5">
            <a:extLst>
              <a:ext uri="{FF2B5EF4-FFF2-40B4-BE49-F238E27FC236}">
                <a16:creationId xmlns:a16="http://schemas.microsoft.com/office/drawing/2014/main" id="{4F1F4F3C-8AEB-737E-2EC2-A58103E1E354}"/>
              </a:ext>
            </a:extLst>
          </p:cNvPr>
          <p:cNvSpPr>
            <a:spLocks noGrp="1"/>
          </p:cNvSpPr>
          <p:nvPr>
            <p:ph type="body" sz="half" idx="2"/>
          </p:nvPr>
        </p:nvSpPr>
        <p:spPr>
          <a:xfrm>
            <a:off x="884066" y="2357594"/>
            <a:ext cx="4768463" cy="3447832"/>
          </a:xfrm>
        </p:spPr>
        <p:txBody>
          <a:bodyPr vert="horz" lIns="91440" tIns="45720" rIns="91440" bIns="45720" rtlCol="0" anchor="t">
            <a:noAutofit/>
          </a:bodyPr>
          <a:lstStyle/>
          <a:p>
            <a:pPr indent="-228600" defTabSz="914400">
              <a:buFont typeface="Arial" panose="020B0604020202020204" pitchFamily="34" charset="0"/>
              <a:buChar char="•"/>
            </a:pPr>
            <a:r>
              <a:rPr lang="en-US" sz="2400" dirty="0">
                <a:latin typeface="Perpetua" panose="02020502060401020303" pitchFamily="18" charset="0"/>
              </a:rPr>
              <a:t>Trustees who did not have power to distribute trust principal improperly decanted the trust.</a:t>
            </a:r>
          </a:p>
          <a:p>
            <a:pPr indent="-228600" defTabSz="914400">
              <a:buFont typeface="Arial" panose="020B0604020202020204" pitchFamily="34" charset="0"/>
              <a:buChar char="•"/>
            </a:pPr>
            <a:r>
              <a:rPr lang="en-US" sz="2400" dirty="0">
                <a:latin typeface="Perpetua" panose="02020502060401020303" pitchFamily="18" charset="0"/>
              </a:rPr>
              <a:t>Court held the decanting void and ruled that the assets must be viewed as having never left the original trust.</a:t>
            </a:r>
          </a:p>
          <a:p>
            <a:pPr indent="-228600" defTabSz="914400">
              <a:buFont typeface="Arial" panose="020B0604020202020204" pitchFamily="34" charset="0"/>
              <a:buChar char="•"/>
            </a:pPr>
            <a:r>
              <a:rPr lang="en-US" sz="2400" dirty="0">
                <a:latin typeface="Perpetua" panose="02020502060401020303" pitchFamily="18" charset="0"/>
              </a:rPr>
              <a:t>This case was brought by a beneficiary who had consented to the decanting, but her consent was not a bar to equitable relief.</a:t>
            </a:r>
          </a:p>
        </p:txBody>
      </p:sp>
      <p:pic>
        <p:nvPicPr>
          <p:cNvPr id="1026" name="Picture 2" descr="NBMHM - MHMNB - Nikita Khrushchev's ...">
            <a:extLst>
              <a:ext uri="{FF2B5EF4-FFF2-40B4-BE49-F238E27FC236}">
                <a16:creationId xmlns:a16="http://schemas.microsoft.com/office/drawing/2014/main" id="{48618A7D-FC51-BCBF-1CFF-F0CB8C0CFF5F}"/>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3556" r="2" b="2"/>
          <a:stretch/>
        </p:blipFill>
        <p:spPr bwMode="auto">
          <a:xfrm>
            <a:off x="6543675" y="-15447"/>
            <a:ext cx="5645154" cy="34478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ewitched Darrin - Bewitched - Posters ...">
            <a:extLst>
              <a:ext uri="{FF2B5EF4-FFF2-40B4-BE49-F238E27FC236}">
                <a16:creationId xmlns:a16="http://schemas.microsoft.com/office/drawing/2014/main" id="{E1ABE247-0BC0-055B-1846-07D1EB2D91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9701" r="1" b="19592"/>
          <a:stretch/>
        </p:blipFill>
        <p:spPr bwMode="auto">
          <a:xfrm>
            <a:off x="6543675" y="3429000"/>
            <a:ext cx="5648324" cy="3429000"/>
          </a:xfrm>
          <a:prstGeom prst="rect">
            <a:avLst/>
          </a:prstGeom>
          <a:noFill/>
          <a:extLst>
            <a:ext uri="{909E8E84-426E-40DD-AFC4-6F175D3DCCD1}">
              <a14:hiddenFill xmlns:a14="http://schemas.microsoft.com/office/drawing/2010/main">
                <a:solidFill>
                  <a:srgbClr val="FFFFFF"/>
                </a:solidFill>
              </a14:hiddenFill>
            </a:ext>
          </a:extLst>
        </p:spPr>
      </p:pic>
      <p:sp>
        <p:nvSpPr>
          <p:cNvPr id="1069" name="Rectangle 1068">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40768" y="3211903"/>
            <a:ext cx="1664453" cy="5658638"/>
          </a:xfrm>
          <a:prstGeom prst="rect">
            <a:avLst/>
          </a:prstGeom>
          <a:gradFill>
            <a:gsLst>
              <a:gs pos="0">
                <a:schemeClr val="accent5">
                  <a:lumMod val="75000"/>
                </a:schemeClr>
              </a:gs>
              <a:gs pos="86000">
                <a:schemeClr val="accent5">
                  <a:alpha val="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1" name="Rectangle 1070">
            <a:extLst>
              <a:ext uri="{FF2B5EF4-FFF2-40B4-BE49-F238E27FC236}">
                <a16:creationId xmlns:a16="http://schemas.microsoft.com/office/drawing/2014/main" id="{9C3A50E9-9119-7BC3-083B-2D84CCC78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3235" y="0"/>
            <a:ext cx="1370340" cy="6857999"/>
          </a:xfrm>
          <a:prstGeom prst="rect">
            <a:avLst/>
          </a:prstGeom>
          <a:gradFill flip="none" rotWithShape="1">
            <a:gsLst>
              <a:gs pos="0">
                <a:schemeClr val="accent2"/>
              </a:gs>
              <a:gs pos="44000">
                <a:schemeClr val="accent5">
                  <a:alpha val="0"/>
                </a:schemeClr>
              </a:gs>
            </a:gsLst>
            <a:lin ang="11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3" name="Rectangle 1072">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6530" y="-11248"/>
            <a:ext cx="5648324" cy="1323214"/>
          </a:xfrm>
          <a:prstGeom prst="rect">
            <a:avLst/>
          </a:prstGeom>
          <a:gradFill flip="none" rotWithShape="1">
            <a:gsLst>
              <a:gs pos="0">
                <a:schemeClr val="accent5"/>
              </a:gs>
              <a:gs pos="52000">
                <a:schemeClr val="accent2">
                  <a:alpha val="0"/>
                </a:schemeClr>
              </a:gs>
            </a:gsLst>
            <a:lin ang="48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075" name="Rectangle 1074">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461635" y="3593533"/>
            <a:ext cx="2743200" cy="3275713"/>
          </a:xfrm>
          <a:prstGeom prst="rect">
            <a:avLst/>
          </a:prstGeom>
          <a:gradFill flip="none" rotWithShape="1">
            <a:gsLst>
              <a:gs pos="0">
                <a:schemeClr val="accent2"/>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2" name="Picture 1">
            <a:extLst>
              <a:ext uri="{FF2B5EF4-FFF2-40B4-BE49-F238E27FC236}">
                <a16:creationId xmlns:a16="http://schemas.microsoft.com/office/drawing/2014/main" id="{DC509104-9733-6930-29F6-F775FA7CDD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6575" y="6291395"/>
            <a:ext cx="1113784" cy="430721"/>
          </a:xfrm>
          <a:prstGeom prst="rect">
            <a:avLst/>
          </a:prstGeom>
        </p:spPr>
      </p:pic>
      <p:pic>
        <p:nvPicPr>
          <p:cNvPr id="3" name="Picture 2">
            <a:extLst>
              <a:ext uri="{FF2B5EF4-FFF2-40B4-BE49-F238E27FC236}">
                <a16:creationId xmlns:a16="http://schemas.microsoft.com/office/drawing/2014/main" id="{B6D206E1-73F4-2A65-2A26-901C6BADD7D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49388" y="6245057"/>
            <a:ext cx="1524000" cy="523396"/>
          </a:xfrm>
          <a:prstGeom prst="rect">
            <a:avLst/>
          </a:prstGeom>
        </p:spPr>
      </p:pic>
    </p:spTree>
    <p:extLst>
      <p:ext uri="{BB962C8B-B14F-4D97-AF65-F5344CB8AC3E}">
        <p14:creationId xmlns:p14="http://schemas.microsoft.com/office/powerpoint/2010/main" val="840032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94" name="Rectangle 2093">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185657-F1C5-C10E-8DAC-8C516921CE1C}"/>
              </a:ext>
            </a:extLst>
          </p:cNvPr>
          <p:cNvSpPr>
            <a:spLocks noGrp="1"/>
          </p:cNvSpPr>
          <p:nvPr>
            <p:ph type="title"/>
          </p:nvPr>
        </p:nvSpPr>
        <p:spPr>
          <a:xfrm>
            <a:off x="869951" y="1103869"/>
            <a:ext cx="4391024" cy="1323439"/>
          </a:xfrm>
        </p:spPr>
        <p:txBody>
          <a:bodyPr vert="horz" lIns="91440" tIns="45720" rIns="91440" bIns="45720" rtlCol="0" anchor="t">
            <a:noAutofit/>
          </a:bodyPr>
          <a:lstStyle/>
          <a:p>
            <a:pPr defTabSz="914400"/>
            <a:r>
              <a:rPr lang="en-US" sz="5400" dirty="0">
                <a:solidFill>
                  <a:schemeClr val="bg1"/>
                </a:solidFill>
                <a:latin typeface="Perpetua" panose="02020502060401020303" pitchFamily="18" charset="0"/>
              </a:rPr>
              <a:t>Sweeney v. Sweeney</a:t>
            </a:r>
          </a:p>
        </p:txBody>
      </p:sp>
      <p:sp>
        <p:nvSpPr>
          <p:cNvPr id="4" name="Text Placeholder 3">
            <a:extLst>
              <a:ext uri="{FF2B5EF4-FFF2-40B4-BE49-F238E27FC236}">
                <a16:creationId xmlns:a16="http://schemas.microsoft.com/office/drawing/2014/main" id="{8C0889C5-B5F7-CC60-255B-F0A88D6DC321}"/>
              </a:ext>
            </a:extLst>
          </p:cNvPr>
          <p:cNvSpPr>
            <a:spLocks noGrp="1"/>
          </p:cNvSpPr>
          <p:nvPr>
            <p:ph type="body" sz="half" idx="2"/>
          </p:nvPr>
        </p:nvSpPr>
        <p:spPr>
          <a:xfrm>
            <a:off x="838200" y="3146400"/>
            <a:ext cx="4391024" cy="2862288"/>
          </a:xfrm>
        </p:spPr>
        <p:txBody>
          <a:bodyPr vert="horz" lIns="91440" tIns="45720" rIns="91440" bIns="45720" rtlCol="0">
            <a:normAutofit fontScale="92500" lnSpcReduction="20000"/>
          </a:bodyPr>
          <a:lstStyle/>
          <a:p>
            <a:pPr indent="-228600" defTabSz="914400">
              <a:buFont typeface="Arial" panose="020B0604020202020204" pitchFamily="34" charset="0"/>
              <a:buChar char="•"/>
            </a:pPr>
            <a:r>
              <a:rPr lang="en-US" sz="2400" dirty="0">
                <a:solidFill>
                  <a:schemeClr val="bg1">
                    <a:alpha val="80000"/>
                  </a:schemeClr>
                </a:solidFill>
                <a:latin typeface="Perpetua" panose="02020502060401020303" pitchFamily="18" charset="0"/>
              </a:rPr>
              <a:t>Dueling brother and sister fight to remove each other as trustee of Mom’s trust. </a:t>
            </a:r>
          </a:p>
          <a:p>
            <a:pPr indent="-228600" defTabSz="914400">
              <a:buFont typeface="Arial" panose="020B0604020202020204" pitchFamily="34" charset="0"/>
              <a:buChar char="•"/>
            </a:pPr>
            <a:r>
              <a:rPr lang="en-US" sz="2400" dirty="0">
                <a:solidFill>
                  <a:schemeClr val="bg1">
                    <a:alpha val="80000"/>
                  </a:schemeClr>
                </a:solidFill>
                <a:latin typeface="Perpetua" panose="02020502060401020303" pitchFamily="18" charset="0"/>
              </a:rPr>
              <a:t>Brother’s conduct was suspicious. Sister’s conduct was a breach of trust and motivated by hostility. Sister was the one removed.</a:t>
            </a:r>
          </a:p>
          <a:p>
            <a:pPr indent="-228600" defTabSz="914400">
              <a:buFont typeface="Arial" panose="020B0604020202020204" pitchFamily="34" charset="0"/>
              <a:buChar char="•"/>
            </a:pPr>
            <a:r>
              <a:rPr lang="en-US" sz="2400" dirty="0">
                <a:solidFill>
                  <a:schemeClr val="bg1">
                    <a:alpha val="80000"/>
                  </a:schemeClr>
                </a:solidFill>
                <a:latin typeface="Perpetua" panose="02020502060401020303" pitchFamily="18" charset="0"/>
              </a:rPr>
              <a:t>Case is a reminder to inventory valuable trust property ASAP and to keep all interested parties promptly informed.</a:t>
            </a:r>
          </a:p>
        </p:txBody>
      </p:sp>
      <p:pic>
        <p:nvPicPr>
          <p:cNvPr id="2050" name="Picture 2" descr="Malcolm-Jamal Warner / Run-DMC (S12E02 ...">
            <a:extLst>
              <a:ext uri="{FF2B5EF4-FFF2-40B4-BE49-F238E27FC236}">
                <a16:creationId xmlns:a16="http://schemas.microsoft.com/office/drawing/2014/main" id="{81367490-9118-B080-8320-1FBC917E01D7}"/>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2964" r="12199" b="-2"/>
          <a:stretch/>
        </p:blipFill>
        <p:spPr bwMode="auto">
          <a:xfrm>
            <a:off x="6096000" y="841375"/>
            <a:ext cx="5260975" cy="4645025"/>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2096" name="Group 2095">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2097" name="Freeform: Shape 2096">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98" name="Freeform: Shape 2097">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3" name="Picture 2">
            <a:extLst>
              <a:ext uri="{FF2B5EF4-FFF2-40B4-BE49-F238E27FC236}">
                <a16:creationId xmlns:a16="http://schemas.microsoft.com/office/drawing/2014/main" id="{A5C2B856-65B4-8AA2-5A8D-AD95F10C3E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6487" y="6243203"/>
            <a:ext cx="1113784" cy="430721"/>
          </a:xfrm>
          <a:prstGeom prst="rect">
            <a:avLst/>
          </a:prstGeom>
        </p:spPr>
      </p:pic>
      <p:pic>
        <p:nvPicPr>
          <p:cNvPr id="5" name="Picture 4">
            <a:extLst>
              <a:ext uri="{FF2B5EF4-FFF2-40B4-BE49-F238E27FC236}">
                <a16:creationId xmlns:a16="http://schemas.microsoft.com/office/drawing/2014/main" id="{BCB45B14-5CE5-432F-A54C-D6A5B6FD474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4135" y="6150528"/>
            <a:ext cx="1524000" cy="523396"/>
          </a:xfrm>
          <a:prstGeom prst="rect">
            <a:avLst/>
          </a:prstGeom>
        </p:spPr>
      </p:pic>
    </p:spTree>
    <p:extLst>
      <p:ext uri="{BB962C8B-B14F-4D97-AF65-F5344CB8AC3E}">
        <p14:creationId xmlns:p14="http://schemas.microsoft.com/office/powerpoint/2010/main" val="1458805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3C9E69DA-BBD4-2302-1523-D3378ED224C5}"/>
              </a:ext>
            </a:extLst>
          </p:cNvPr>
          <p:cNvSpPr>
            <a:spLocks noGrp="1"/>
          </p:cNvSpPr>
          <p:nvPr>
            <p:ph type="title"/>
          </p:nvPr>
        </p:nvSpPr>
        <p:spPr>
          <a:xfrm>
            <a:off x="1020467" y="1397120"/>
            <a:ext cx="4707671" cy="1225650"/>
          </a:xfrm>
        </p:spPr>
        <p:txBody>
          <a:bodyPr vert="horz" lIns="91440" tIns="45720" rIns="91440" bIns="45720" rtlCol="0" anchor="b">
            <a:normAutofit/>
          </a:bodyPr>
          <a:lstStyle/>
          <a:p>
            <a:pPr defTabSz="914400"/>
            <a:r>
              <a:rPr lang="en-US" sz="6000" kern="1200" dirty="0">
                <a:solidFill>
                  <a:schemeClr val="bg1"/>
                </a:solidFill>
                <a:latin typeface="Perpetua" panose="02020502060401020303" pitchFamily="18" charset="0"/>
              </a:rPr>
              <a:t>Menzies</a:t>
            </a:r>
          </a:p>
        </p:txBody>
      </p:sp>
      <p:sp>
        <p:nvSpPr>
          <p:cNvPr id="4" name="Text Placeholder 3">
            <a:extLst>
              <a:ext uri="{FF2B5EF4-FFF2-40B4-BE49-F238E27FC236}">
                <a16:creationId xmlns:a16="http://schemas.microsoft.com/office/drawing/2014/main" id="{61C50DC6-D099-DB79-2B98-CB44861C91E5}"/>
              </a:ext>
            </a:extLst>
          </p:cNvPr>
          <p:cNvSpPr>
            <a:spLocks noGrp="1"/>
          </p:cNvSpPr>
          <p:nvPr>
            <p:ph type="body" sz="half" idx="2"/>
          </p:nvPr>
        </p:nvSpPr>
        <p:spPr>
          <a:xfrm>
            <a:off x="1020467" y="2891752"/>
            <a:ext cx="4707671" cy="2334517"/>
          </a:xfrm>
        </p:spPr>
        <p:txBody>
          <a:bodyPr vert="horz" lIns="91440" tIns="45720" rIns="91440" bIns="45720" rtlCol="0">
            <a:normAutofit fontScale="92500" lnSpcReduction="20000"/>
          </a:bodyPr>
          <a:lstStyle/>
          <a:p>
            <a:pPr indent="-228600" defTabSz="914400">
              <a:buFont typeface="Arial" panose="020B0604020202020204" pitchFamily="34" charset="0"/>
              <a:buChar char="•"/>
            </a:pPr>
            <a:r>
              <a:rPr lang="en-US" sz="2400" dirty="0">
                <a:solidFill>
                  <a:schemeClr val="bg1"/>
                </a:solidFill>
                <a:latin typeface="Perpetua" panose="02020502060401020303" pitchFamily="18" charset="0"/>
              </a:rPr>
              <a:t>2021 decision: fraud claims dismissed; breach of duty claims survive based on trustee’s failure to tell the beneficiary that </a:t>
            </a:r>
            <a:r>
              <a:rPr lang="en-US" sz="2400">
                <a:solidFill>
                  <a:schemeClr val="bg1"/>
                </a:solidFill>
                <a:latin typeface="Perpetua" panose="02020502060401020303" pitchFamily="18" charset="0"/>
              </a:rPr>
              <a:t>trustee obtained </a:t>
            </a:r>
            <a:r>
              <a:rPr lang="en-US" sz="2400" dirty="0">
                <a:solidFill>
                  <a:schemeClr val="bg1"/>
                </a:solidFill>
                <a:latin typeface="Perpetua" panose="02020502060401020303" pitchFamily="18" charset="0"/>
              </a:rPr>
              <a:t>advice </a:t>
            </a:r>
            <a:r>
              <a:rPr lang="en-US" sz="2400">
                <a:solidFill>
                  <a:schemeClr val="bg1"/>
                </a:solidFill>
                <a:latin typeface="Perpetua" panose="02020502060401020303" pitchFamily="18" charset="0"/>
              </a:rPr>
              <a:t>of counsel</a:t>
            </a:r>
            <a:endParaRPr lang="en-US" sz="2400" dirty="0">
              <a:solidFill>
                <a:schemeClr val="bg1"/>
              </a:solidFill>
              <a:latin typeface="Perpetua" panose="02020502060401020303" pitchFamily="18" charset="0"/>
            </a:endParaRPr>
          </a:p>
          <a:p>
            <a:pPr indent="-228600" defTabSz="914400">
              <a:buFont typeface="Arial" panose="020B0604020202020204" pitchFamily="34" charset="0"/>
              <a:buChar char="•"/>
            </a:pPr>
            <a:r>
              <a:rPr lang="en-US" sz="2400" dirty="0">
                <a:solidFill>
                  <a:schemeClr val="bg1"/>
                </a:solidFill>
                <a:latin typeface="Perpetua" panose="02020502060401020303" pitchFamily="18" charset="0"/>
              </a:rPr>
              <a:t>2023 decision: breach of duty claims fail on summary judgment</a:t>
            </a:r>
          </a:p>
          <a:p>
            <a:pPr indent="-228600" defTabSz="914400">
              <a:buFont typeface="Arial" panose="020B0604020202020204" pitchFamily="34" charset="0"/>
              <a:buChar char="•"/>
            </a:pPr>
            <a:r>
              <a:rPr lang="en-US" sz="2400" dirty="0">
                <a:solidFill>
                  <a:schemeClr val="bg1"/>
                </a:solidFill>
                <a:latin typeface="Perpetua" panose="02020502060401020303" pitchFamily="18" charset="0"/>
              </a:rPr>
              <a:t>2024 decision: court upholds trustee’s claim against plaintiff for indemnification</a:t>
            </a:r>
          </a:p>
        </p:txBody>
      </p:sp>
      <p:pic>
        <p:nvPicPr>
          <p:cNvPr id="3074" name="Picture 2" descr="Berkshire Hathaway Enters $1 Trillion Club">
            <a:extLst>
              <a:ext uri="{FF2B5EF4-FFF2-40B4-BE49-F238E27FC236}">
                <a16:creationId xmlns:a16="http://schemas.microsoft.com/office/drawing/2014/main" id="{95A7BA97-6A31-94C4-A38D-D7055D1AA080}"/>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7862" r="7862"/>
          <a:stretch>
            <a:fillRect/>
          </a:stretch>
        </p:blipFill>
        <p:spPr bwMode="auto">
          <a:xfrm>
            <a:off x="6735467" y="1402087"/>
            <a:ext cx="5037433" cy="3977625"/>
          </a:xfrm>
          <a:prstGeom prst="rect">
            <a:avLst/>
          </a:prstGeom>
          <a:noFill/>
          <a:extLst>
            <a:ext uri="{909E8E84-426E-40DD-AFC4-6F175D3DCCD1}">
              <a14:hiddenFill xmlns:a14="http://schemas.microsoft.com/office/drawing/2010/main">
                <a:solidFill>
                  <a:srgbClr val="FFFFFF"/>
                </a:solidFill>
              </a14:hiddenFill>
            </a:ext>
          </a:extLst>
        </p:spPr>
      </p:pic>
      <p:sp>
        <p:nvSpPr>
          <p:cNvPr id="3081" name="Rectangle 3080">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3" name="Rectangle 3082">
            <a:extLst>
              <a:ext uri="{FF2B5EF4-FFF2-40B4-BE49-F238E27FC236}">
                <a16:creationId xmlns:a16="http://schemas.microsoft.com/office/drawing/2014/main" id="{C61F2F60-14E3-4196-B7CE-175E46F044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461" y="1159669"/>
            <a:ext cx="10987078"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68441BF-765C-99A6-9F4C-451F048D3E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74505" y="6217936"/>
            <a:ext cx="1113784" cy="430721"/>
          </a:xfrm>
          <a:prstGeom prst="rect">
            <a:avLst/>
          </a:prstGeom>
        </p:spPr>
      </p:pic>
      <p:pic>
        <p:nvPicPr>
          <p:cNvPr id="5" name="Picture 4">
            <a:extLst>
              <a:ext uri="{FF2B5EF4-FFF2-40B4-BE49-F238E27FC236}">
                <a16:creationId xmlns:a16="http://schemas.microsoft.com/office/drawing/2014/main" id="{FF6369C1-FAAB-653C-40D6-A15521F377A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48900" y="6143210"/>
            <a:ext cx="1524000" cy="523396"/>
          </a:xfrm>
          <a:prstGeom prst="rect">
            <a:avLst/>
          </a:prstGeom>
        </p:spPr>
      </p:pic>
    </p:spTree>
    <p:extLst>
      <p:ext uri="{BB962C8B-B14F-4D97-AF65-F5344CB8AC3E}">
        <p14:creationId xmlns:p14="http://schemas.microsoft.com/office/powerpoint/2010/main" val="4073380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D776D29F-0A2C-4F75-8582-7C7DFCBD1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F2531E-62C5-6166-ED00-78A40B04AEE6}"/>
              </a:ext>
            </a:extLst>
          </p:cNvPr>
          <p:cNvSpPr>
            <a:spLocks noGrp="1"/>
          </p:cNvSpPr>
          <p:nvPr>
            <p:ph type="title"/>
          </p:nvPr>
        </p:nvSpPr>
        <p:spPr>
          <a:xfrm>
            <a:off x="838200" y="1174819"/>
            <a:ext cx="4375151" cy="2858363"/>
          </a:xfrm>
        </p:spPr>
        <p:txBody>
          <a:bodyPr vert="horz" lIns="91440" tIns="45720" rIns="91440" bIns="45720" rtlCol="0" anchor="b">
            <a:normAutofit/>
          </a:bodyPr>
          <a:lstStyle/>
          <a:p>
            <a:pPr defTabSz="914400"/>
            <a:r>
              <a:rPr lang="en-US" sz="6000" dirty="0">
                <a:solidFill>
                  <a:schemeClr val="bg1"/>
                </a:solidFill>
                <a:latin typeface="Perpetua" panose="02020502060401020303" pitchFamily="18" charset="0"/>
              </a:rPr>
              <a:t>Statutory Update – Trust Act 2024</a:t>
            </a:r>
          </a:p>
        </p:txBody>
      </p:sp>
      <p:pic>
        <p:nvPicPr>
          <p:cNvPr id="2050" name="Picture 2" descr="Code References - Department of State - State of Delaware">
            <a:extLst>
              <a:ext uri="{FF2B5EF4-FFF2-40B4-BE49-F238E27FC236}">
                <a16:creationId xmlns:a16="http://schemas.microsoft.com/office/drawing/2014/main" id="{12AF5854-171C-E452-5422-4B1CED145F6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3766" b="21786"/>
          <a:stretch/>
        </p:blipFill>
        <p:spPr bwMode="auto">
          <a:xfrm>
            <a:off x="5682343" y="1"/>
            <a:ext cx="6509657" cy="6857999"/>
          </a:xfrm>
          <a:custGeom>
            <a:avLst/>
            <a:gdLst/>
            <a:ahLst/>
            <a:cxnLst/>
            <a:rect l="l" t="t" r="r" b="b"/>
            <a:pathLst>
              <a:path w="6509657" h="6857999">
                <a:moveTo>
                  <a:pt x="752157" y="6118149"/>
                </a:moveTo>
                <a:cubicBezTo>
                  <a:pt x="745608" y="6124102"/>
                  <a:pt x="737987" y="6129341"/>
                  <a:pt x="730938" y="6133722"/>
                </a:cubicBezTo>
                <a:cubicBezTo>
                  <a:pt x="723794" y="6138152"/>
                  <a:pt x="718448" y="6143474"/>
                  <a:pt x="714778" y="6149379"/>
                </a:cubicBezTo>
                <a:lnTo>
                  <a:pt x="709303" y="6166562"/>
                </a:lnTo>
                <a:lnTo>
                  <a:pt x="714778" y="6149380"/>
                </a:lnTo>
                <a:cubicBezTo>
                  <a:pt x="718448" y="6143474"/>
                  <a:pt x="723794" y="6138152"/>
                  <a:pt x="730938" y="6133723"/>
                </a:cubicBezTo>
                <a:cubicBezTo>
                  <a:pt x="737987" y="6129341"/>
                  <a:pt x="745608" y="6124102"/>
                  <a:pt x="752157" y="6118149"/>
                </a:cubicBezTo>
                <a:close/>
                <a:moveTo>
                  <a:pt x="844000" y="4941372"/>
                </a:moveTo>
                <a:lnTo>
                  <a:pt x="840670" y="4950868"/>
                </a:lnTo>
                <a:lnTo>
                  <a:pt x="830985" y="4991382"/>
                </a:lnTo>
                <a:lnTo>
                  <a:pt x="840670" y="4950869"/>
                </a:lnTo>
                <a:close/>
                <a:moveTo>
                  <a:pt x="840061" y="4749807"/>
                </a:moveTo>
                <a:cubicBezTo>
                  <a:pt x="852197" y="4762827"/>
                  <a:pt x="853054" y="4781365"/>
                  <a:pt x="854768" y="4799797"/>
                </a:cubicBezTo>
                <a:cubicBezTo>
                  <a:pt x="853054" y="4781365"/>
                  <a:pt x="852197" y="4762826"/>
                  <a:pt x="840061" y="4749807"/>
                </a:cubicBezTo>
                <a:close/>
                <a:moveTo>
                  <a:pt x="822263" y="4543185"/>
                </a:moveTo>
                <a:lnTo>
                  <a:pt x="816857" y="4557091"/>
                </a:lnTo>
                <a:cubicBezTo>
                  <a:pt x="805236" y="4573618"/>
                  <a:pt x="796449" y="4588275"/>
                  <a:pt x="790493" y="4602021"/>
                </a:cubicBezTo>
                <a:cubicBezTo>
                  <a:pt x="796449" y="4588275"/>
                  <a:pt x="805236" y="4573618"/>
                  <a:pt x="816857" y="4557092"/>
                </a:cubicBezTo>
                <a:cubicBezTo>
                  <a:pt x="819238" y="4553662"/>
                  <a:pt x="821286" y="4548281"/>
                  <a:pt x="822263" y="4543185"/>
                </a:cubicBezTo>
                <a:close/>
                <a:moveTo>
                  <a:pt x="356045" y="2819253"/>
                </a:moveTo>
                <a:lnTo>
                  <a:pt x="344401" y="2827483"/>
                </a:lnTo>
                <a:lnTo>
                  <a:pt x="344399" y="2827486"/>
                </a:lnTo>
                <a:lnTo>
                  <a:pt x="325550" y="2842392"/>
                </a:lnTo>
                <a:lnTo>
                  <a:pt x="315896" y="2861156"/>
                </a:lnTo>
                <a:lnTo>
                  <a:pt x="344399" y="2827486"/>
                </a:lnTo>
                <a:lnTo>
                  <a:pt x="344401" y="2827484"/>
                </a:lnTo>
                <a:close/>
                <a:moveTo>
                  <a:pt x="425699" y="1974015"/>
                </a:moveTo>
                <a:cubicBezTo>
                  <a:pt x="427224" y="1991685"/>
                  <a:pt x="433462" y="2008497"/>
                  <a:pt x="449941" y="2023547"/>
                </a:cubicBezTo>
                <a:cubicBezTo>
                  <a:pt x="441702" y="2016020"/>
                  <a:pt x="436022" y="2008056"/>
                  <a:pt x="432213" y="1999763"/>
                </a:cubicBezTo>
                <a:close/>
                <a:moveTo>
                  <a:pt x="442893" y="1768838"/>
                </a:moveTo>
                <a:cubicBezTo>
                  <a:pt x="451656" y="1779981"/>
                  <a:pt x="453942" y="1790986"/>
                  <a:pt x="452275" y="1801558"/>
                </a:cubicBezTo>
                <a:lnTo>
                  <a:pt x="451495" y="1785412"/>
                </a:lnTo>
                <a:cubicBezTo>
                  <a:pt x="450037" y="1779948"/>
                  <a:pt x="447274" y="1774411"/>
                  <a:pt x="442893" y="1768838"/>
                </a:cubicBezTo>
                <a:close/>
                <a:moveTo>
                  <a:pt x="333304" y="520953"/>
                </a:moveTo>
                <a:cubicBezTo>
                  <a:pt x="333743" y="528850"/>
                  <a:pt x="335480" y="536547"/>
                  <a:pt x="337867" y="544146"/>
                </a:cubicBezTo>
                <a:lnTo>
                  <a:pt x="340032" y="549926"/>
                </a:lnTo>
                <a:lnTo>
                  <a:pt x="340448" y="551717"/>
                </a:lnTo>
                <a:lnTo>
                  <a:pt x="346286" y="566616"/>
                </a:lnTo>
                <a:lnTo>
                  <a:pt x="346338" y="566754"/>
                </a:lnTo>
                <a:lnTo>
                  <a:pt x="352655" y="583595"/>
                </a:lnTo>
                <a:lnTo>
                  <a:pt x="359452" y="612658"/>
                </a:lnTo>
                <a:cubicBezTo>
                  <a:pt x="358987" y="604728"/>
                  <a:pt x="357230" y="597005"/>
                  <a:pt x="354829" y="589388"/>
                </a:cubicBezTo>
                <a:lnTo>
                  <a:pt x="352655" y="583595"/>
                </a:lnTo>
                <a:lnTo>
                  <a:pt x="352236" y="581804"/>
                </a:lnTo>
                <a:lnTo>
                  <a:pt x="346286" y="566616"/>
                </a:lnTo>
                <a:lnTo>
                  <a:pt x="340032" y="549926"/>
                </a:lnTo>
                <a:close/>
                <a:moveTo>
                  <a:pt x="384407" y="268794"/>
                </a:moveTo>
                <a:lnTo>
                  <a:pt x="387838" y="328017"/>
                </a:lnTo>
                <a:cubicBezTo>
                  <a:pt x="389527" y="318646"/>
                  <a:pt x="389932" y="309031"/>
                  <a:pt x="389283" y="299164"/>
                </a:cubicBezTo>
                <a:cubicBezTo>
                  <a:pt x="388635" y="289296"/>
                  <a:pt x="386932" y="279176"/>
                  <a:pt x="384407" y="268794"/>
                </a:cubicBezTo>
                <a:close/>
                <a:moveTo>
                  <a:pt x="66991" y="0"/>
                </a:moveTo>
                <a:lnTo>
                  <a:pt x="6509657" y="0"/>
                </a:lnTo>
                <a:lnTo>
                  <a:pt x="6509657" y="6857999"/>
                </a:lnTo>
                <a:lnTo>
                  <a:pt x="149318" y="6857999"/>
                </a:lnTo>
                <a:lnTo>
                  <a:pt x="149318" y="6857457"/>
                </a:lnTo>
                <a:lnTo>
                  <a:pt x="22079" y="6857457"/>
                </a:lnTo>
                <a:lnTo>
                  <a:pt x="26850" y="6796804"/>
                </a:lnTo>
                <a:cubicBezTo>
                  <a:pt x="32161" y="6777207"/>
                  <a:pt x="39591" y="6758011"/>
                  <a:pt x="44354" y="6738388"/>
                </a:cubicBezTo>
                <a:cubicBezTo>
                  <a:pt x="48736" y="6720103"/>
                  <a:pt x="58832" y="6702955"/>
                  <a:pt x="67214" y="6685617"/>
                </a:cubicBezTo>
                <a:cubicBezTo>
                  <a:pt x="83217" y="6652472"/>
                  <a:pt x="73120" y="6617036"/>
                  <a:pt x="77310" y="6583128"/>
                </a:cubicBezTo>
                <a:cubicBezTo>
                  <a:pt x="78645" y="6572269"/>
                  <a:pt x="80168" y="6561411"/>
                  <a:pt x="82837" y="6550742"/>
                </a:cubicBezTo>
                <a:cubicBezTo>
                  <a:pt x="89885" y="6521593"/>
                  <a:pt x="95981" y="6491874"/>
                  <a:pt x="105697" y="6463490"/>
                </a:cubicBezTo>
                <a:cubicBezTo>
                  <a:pt x="116556" y="6431292"/>
                  <a:pt x="131034" y="6400429"/>
                  <a:pt x="146086" y="6363664"/>
                </a:cubicBezTo>
                <a:cubicBezTo>
                  <a:pt x="142275" y="6350899"/>
                  <a:pt x="131986" y="6331277"/>
                  <a:pt x="131034" y="6311084"/>
                </a:cubicBezTo>
                <a:cubicBezTo>
                  <a:pt x="127795" y="6246121"/>
                  <a:pt x="145513" y="6185351"/>
                  <a:pt x="173518" y="6127247"/>
                </a:cubicBezTo>
                <a:cubicBezTo>
                  <a:pt x="181899" y="6109530"/>
                  <a:pt x="187424" y="6090477"/>
                  <a:pt x="195616" y="6072569"/>
                </a:cubicBezTo>
                <a:cubicBezTo>
                  <a:pt x="198472" y="6066284"/>
                  <a:pt x="204569" y="6058092"/>
                  <a:pt x="210285" y="6056948"/>
                </a:cubicBezTo>
                <a:cubicBezTo>
                  <a:pt x="243432" y="6050282"/>
                  <a:pt x="242863" y="6025515"/>
                  <a:pt x="244766" y="5999796"/>
                </a:cubicBezTo>
                <a:cubicBezTo>
                  <a:pt x="247051" y="5969124"/>
                  <a:pt x="252386" y="5938836"/>
                  <a:pt x="256958" y="5908355"/>
                </a:cubicBezTo>
                <a:cubicBezTo>
                  <a:pt x="257530" y="5904353"/>
                  <a:pt x="261531" y="5900735"/>
                  <a:pt x="264200" y="5897114"/>
                </a:cubicBezTo>
                <a:cubicBezTo>
                  <a:pt x="268199" y="5891590"/>
                  <a:pt x="274295" y="5886447"/>
                  <a:pt x="275818" y="5880348"/>
                </a:cubicBezTo>
                <a:cubicBezTo>
                  <a:pt x="283249" y="5849107"/>
                  <a:pt x="289535" y="5817674"/>
                  <a:pt x="296393" y="5786239"/>
                </a:cubicBezTo>
                <a:cubicBezTo>
                  <a:pt x="297918" y="5779191"/>
                  <a:pt x="299823" y="5771953"/>
                  <a:pt x="302870" y="5765474"/>
                </a:cubicBezTo>
                <a:cubicBezTo>
                  <a:pt x="305728" y="5759378"/>
                  <a:pt x="310683" y="5754234"/>
                  <a:pt x="313730" y="5748136"/>
                </a:cubicBezTo>
                <a:cubicBezTo>
                  <a:pt x="321920" y="5731564"/>
                  <a:pt x="329541" y="5714607"/>
                  <a:pt x="338685" y="5695178"/>
                </a:cubicBezTo>
                <a:cubicBezTo>
                  <a:pt x="321541" y="5684320"/>
                  <a:pt x="331257" y="5669647"/>
                  <a:pt x="339447" y="5651360"/>
                </a:cubicBezTo>
                <a:cubicBezTo>
                  <a:pt x="347830" y="5632691"/>
                  <a:pt x="350497" y="5611164"/>
                  <a:pt x="353545" y="5590590"/>
                </a:cubicBezTo>
                <a:cubicBezTo>
                  <a:pt x="359070" y="5552869"/>
                  <a:pt x="362499" y="5514957"/>
                  <a:pt x="367451" y="5477239"/>
                </a:cubicBezTo>
                <a:cubicBezTo>
                  <a:pt x="368595" y="5469236"/>
                  <a:pt x="370690" y="5460092"/>
                  <a:pt x="375454" y="5453995"/>
                </a:cubicBezTo>
                <a:cubicBezTo>
                  <a:pt x="407459" y="5412276"/>
                  <a:pt x="416411" y="5361598"/>
                  <a:pt x="413366" y="5313403"/>
                </a:cubicBezTo>
                <a:cubicBezTo>
                  <a:pt x="411078" y="5275491"/>
                  <a:pt x="409363" y="5238343"/>
                  <a:pt x="412601" y="5200813"/>
                </a:cubicBezTo>
                <a:cubicBezTo>
                  <a:pt x="412793" y="5197955"/>
                  <a:pt x="412411" y="5194145"/>
                  <a:pt x="410887" y="5192051"/>
                </a:cubicBezTo>
                <a:cubicBezTo>
                  <a:pt x="400791" y="5179097"/>
                  <a:pt x="400029" y="5165570"/>
                  <a:pt x="398315" y="5148995"/>
                </a:cubicBezTo>
                <a:cubicBezTo>
                  <a:pt x="395837" y="5125562"/>
                  <a:pt x="397553" y="5104036"/>
                  <a:pt x="401743" y="5082317"/>
                </a:cubicBezTo>
                <a:cubicBezTo>
                  <a:pt x="404791" y="5066505"/>
                  <a:pt x="411078" y="5050504"/>
                  <a:pt x="419080" y="5036405"/>
                </a:cubicBezTo>
                <a:cubicBezTo>
                  <a:pt x="430320" y="5016785"/>
                  <a:pt x="434701" y="4997922"/>
                  <a:pt x="419841" y="4979253"/>
                </a:cubicBezTo>
                <a:cubicBezTo>
                  <a:pt x="404029" y="4959061"/>
                  <a:pt x="409553" y="4936201"/>
                  <a:pt x="408983" y="4913909"/>
                </a:cubicBezTo>
                <a:cubicBezTo>
                  <a:pt x="408791" y="4904195"/>
                  <a:pt x="409175" y="4893907"/>
                  <a:pt x="406697" y="4884572"/>
                </a:cubicBezTo>
                <a:cubicBezTo>
                  <a:pt x="399647" y="4857522"/>
                  <a:pt x="388978" y="4831420"/>
                  <a:pt x="384216" y="4803988"/>
                </a:cubicBezTo>
                <a:cubicBezTo>
                  <a:pt x="381551" y="4788747"/>
                  <a:pt x="386312" y="4771793"/>
                  <a:pt x="389741" y="4755980"/>
                </a:cubicBezTo>
                <a:cubicBezTo>
                  <a:pt x="393362" y="4739978"/>
                  <a:pt x="398885" y="4724167"/>
                  <a:pt x="404601" y="4708734"/>
                </a:cubicBezTo>
                <a:cubicBezTo>
                  <a:pt x="408411" y="4698258"/>
                  <a:pt x="412031" y="4686828"/>
                  <a:pt x="418889" y="4678445"/>
                </a:cubicBezTo>
                <a:cubicBezTo>
                  <a:pt x="434510" y="4659393"/>
                  <a:pt x="437178" y="4639772"/>
                  <a:pt x="428986" y="4617291"/>
                </a:cubicBezTo>
                <a:cubicBezTo>
                  <a:pt x="427651" y="4613864"/>
                  <a:pt x="427651" y="4609863"/>
                  <a:pt x="427462" y="4606053"/>
                </a:cubicBezTo>
                <a:cubicBezTo>
                  <a:pt x="423462" y="4545086"/>
                  <a:pt x="420984" y="4484127"/>
                  <a:pt x="414888" y="4423545"/>
                </a:cubicBezTo>
                <a:cubicBezTo>
                  <a:pt x="412411" y="4398972"/>
                  <a:pt x="401553" y="4375349"/>
                  <a:pt x="394695" y="4351154"/>
                </a:cubicBezTo>
                <a:cubicBezTo>
                  <a:pt x="393362" y="4346201"/>
                  <a:pt x="391265" y="4340674"/>
                  <a:pt x="392218" y="4335722"/>
                </a:cubicBezTo>
                <a:cubicBezTo>
                  <a:pt x="401743" y="4281810"/>
                  <a:pt x="387838" y="4231324"/>
                  <a:pt x="369547" y="4181603"/>
                </a:cubicBezTo>
                <a:cubicBezTo>
                  <a:pt x="367643" y="4176461"/>
                  <a:pt x="368214" y="4170174"/>
                  <a:pt x="368595" y="4164458"/>
                </a:cubicBezTo>
                <a:cubicBezTo>
                  <a:pt x="369928" y="4148453"/>
                  <a:pt x="376597" y="4131119"/>
                  <a:pt x="372597" y="4116641"/>
                </a:cubicBezTo>
                <a:cubicBezTo>
                  <a:pt x="361546" y="4078159"/>
                  <a:pt x="348211" y="4040058"/>
                  <a:pt x="331447" y="4003861"/>
                </a:cubicBezTo>
                <a:cubicBezTo>
                  <a:pt x="314494" y="3967091"/>
                  <a:pt x="300203" y="3932993"/>
                  <a:pt x="317349" y="3890891"/>
                </a:cubicBezTo>
                <a:cubicBezTo>
                  <a:pt x="324589" y="3872985"/>
                  <a:pt x="319445" y="3849362"/>
                  <a:pt x="317541" y="3828785"/>
                </a:cubicBezTo>
                <a:cubicBezTo>
                  <a:pt x="316016" y="3813737"/>
                  <a:pt x="307443" y="3799258"/>
                  <a:pt x="307443" y="3784397"/>
                </a:cubicBezTo>
                <a:cubicBezTo>
                  <a:pt x="307443" y="3744770"/>
                  <a:pt x="297345" y="3709529"/>
                  <a:pt x="276771" y="3675238"/>
                </a:cubicBezTo>
                <a:cubicBezTo>
                  <a:pt x="268770" y="3661899"/>
                  <a:pt x="274106" y="3641134"/>
                  <a:pt x="272009" y="3623799"/>
                </a:cubicBezTo>
                <a:cubicBezTo>
                  <a:pt x="269533" y="3605509"/>
                  <a:pt x="267247" y="3586653"/>
                  <a:pt x="261720" y="3569124"/>
                </a:cubicBezTo>
                <a:cubicBezTo>
                  <a:pt x="247243" y="3523785"/>
                  <a:pt x="230859" y="3479015"/>
                  <a:pt x="215618" y="3433866"/>
                </a:cubicBezTo>
                <a:cubicBezTo>
                  <a:pt x="203045" y="3396719"/>
                  <a:pt x="212951" y="3360139"/>
                  <a:pt x="218286" y="3323372"/>
                </a:cubicBezTo>
                <a:cubicBezTo>
                  <a:pt x="221715" y="3300319"/>
                  <a:pt x="229907" y="3278795"/>
                  <a:pt x="217715" y="3252885"/>
                </a:cubicBezTo>
                <a:cubicBezTo>
                  <a:pt x="206093" y="3228119"/>
                  <a:pt x="208761" y="3196686"/>
                  <a:pt x="202475" y="3168870"/>
                </a:cubicBezTo>
                <a:cubicBezTo>
                  <a:pt x="197141" y="3145436"/>
                  <a:pt x="188566" y="3122770"/>
                  <a:pt x="180184" y="3100099"/>
                </a:cubicBezTo>
                <a:cubicBezTo>
                  <a:pt x="168753" y="3069235"/>
                  <a:pt x="156753" y="3038756"/>
                  <a:pt x="162468" y="3005035"/>
                </a:cubicBezTo>
                <a:cubicBezTo>
                  <a:pt x="168945" y="2966742"/>
                  <a:pt x="144560" y="2940455"/>
                  <a:pt x="128366" y="2910353"/>
                </a:cubicBezTo>
                <a:cubicBezTo>
                  <a:pt x="117318" y="2889587"/>
                  <a:pt x="109126" y="2866918"/>
                  <a:pt x="102268" y="2844248"/>
                </a:cubicBezTo>
                <a:cubicBezTo>
                  <a:pt x="93313" y="2813958"/>
                  <a:pt x="87978" y="2782716"/>
                  <a:pt x="79216" y="2752235"/>
                </a:cubicBezTo>
                <a:cubicBezTo>
                  <a:pt x="66072" y="2706131"/>
                  <a:pt x="55785" y="2659455"/>
                  <a:pt x="63024" y="2611450"/>
                </a:cubicBezTo>
                <a:cubicBezTo>
                  <a:pt x="66262" y="2589352"/>
                  <a:pt x="66072" y="2568774"/>
                  <a:pt x="61307" y="2546678"/>
                </a:cubicBezTo>
                <a:cubicBezTo>
                  <a:pt x="53497" y="2510483"/>
                  <a:pt x="52545" y="2473333"/>
                  <a:pt x="23399" y="2444184"/>
                </a:cubicBezTo>
                <a:cubicBezTo>
                  <a:pt x="13111" y="2433897"/>
                  <a:pt x="10446" y="2415420"/>
                  <a:pt x="5110" y="2400369"/>
                </a:cubicBezTo>
                <a:cubicBezTo>
                  <a:pt x="-1178" y="2383032"/>
                  <a:pt x="2062" y="2370270"/>
                  <a:pt x="20351" y="2360933"/>
                </a:cubicBezTo>
                <a:cubicBezTo>
                  <a:pt x="28541" y="2356744"/>
                  <a:pt x="36543" y="2344741"/>
                  <a:pt x="37877" y="2335405"/>
                </a:cubicBezTo>
                <a:cubicBezTo>
                  <a:pt x="41877" y="2307402"/>
                  <a:pt x="35971" y="2281683"/>
                  <a:pt x="23017" y="2254633"/>
                </a:cubicBezTo>
                <a:cubicBezTo>
                  <a:pt x="10824" y="2229296"/>
                  <a:pt x="12158" y="2197670"/>
                  <a:pt x="7395" y="2168903"/>
                </a:cubicBezTo>
                <a:cubicBezTo>
                  <a:pt x="5680" y="2158712"/>
                  <a:pt x="3062" y="2148519"/>
                  <a:pt x="871" y="2138304"/>
                </a:cubicBezTo>
                <a:lnTo>
                  <a:pt x="0" y="2131532"/>
                </a:lnTo>
                <a:lnTo>
                  <a:pt x="0" y="2072225"/>
                </a:lnTo>
                <a:lnTo>
                  <a:pt x="251" y="2069340"/>
                </a:lnTo>
                <a:cubicBezTo>
                  <a:pt x="2061" y="2056600"/>
                  <a:pt x="4156" y="2043835"/>
                  <a:pt x="5299" y="2030977"/>
                </a:cubicBezTo>
                <a:cubicBezTo>
                  <a:pt x="7203" y="2010974"/>
                  <a:pt x="6442" y="1990589"/>
                  <a:pt x="8729" y="1970586"/>
                </a:cubicBezTo>
                <a:cubicBezTo>
                  <a:pt x="10446" y="1954202"/>
                  <a:pt x="14824" y="1938009"/>
                  <a:pt x="18445" y="1921817"/>
                </a:cubicBezTo>
                <a:cubicBezTo>
                  <a:pt x="19779" y="1915912"/>
                  <a:pt x="24922" y="1910004"/>
                  <a:pt x="24161" y="1904673"/>
                </a:cubicBezTo>
                <a:cubicBezTo>
                  <a:pt x="15968" y="1851709"/>
                  <a:pt x="52545" y="1813610"/>
                  <a:pt x="68738" y="1768838"/>
                </a:cubicBezTo>
                <a:cubicBezTo>
                  <a:pt x="85886" y="1721785"/>
                  <a:pt x="112174" y="1676253"/>
                  <a:pt x="104363" y="1623675"/>
                </a:cubicBezTo>
                <a:cubicBezTo>
                  <a:pt x="99601" y="1591859"/>
                  <a:pt x="88551" y="1561189"/>
                  <a:pt x="81882" y="1529563"/>
                </a:cubicBezTo>
                <a:cubicBezTo>
                  <a:pt x="79597" y="1518324"/>
                  <a:pt x="79978" y="1505751"/>
                  <a:pt x="82264" y="1494509"/>
                </a:cubicBezTo>
                <a:cubicBezTo>
                  <a:pt x="92743" y="1440216"/>
                  <a:pt x="94266" y="1386684"/>
                  <a:pt x="77120" y="1333341"/>
                </a:cubicBezTo>
                <a:cubicBezTo>
                  <a:pt x="74262" y="1324198"/>
                  <a:pt x="71597" y="1314483"/>
                  <a:pt x="71597" y="1304955"/>
                </a:cubicBezTo>
                <a:cubicBezTo>
                  <a:pt x="71597" y="1252757"/>
                  <a:pt x="75597" y="1201512"/>
                  <a:pt x="94266" y="1151600"/>
                </a:cubicBezTo>
                <a:cubicBezTo>
                  <a:pt x="100553" y="1134834"/>
                  <a:pt x="96553" y="1114449"/>
                  <a:pt x="98077" y="1095972"/>
                </a:cubicBezTo>
                <a:cubicBezTo>
                  <a:pt x="99409" y="1078826"/>
                  <a:pt x="99981" y="1061298"/>
                  <a:pt x="104363" y="1044725"/>
                </a:cubicBezTo>
                <a:cubicBezTo>
                  <a:pt x="110839" y="1020529"/>
                  <a:pt x="111601" y="998052"/>
                  <a:pt x="105887" y="973095"/>
                </a:cubicBezTo>
                <a:cubicBezTo>
                  <a:pt x="100553" y="949281"/>
                  <a:pt x="103219" y="923562"/>
                  <a:pt x="103029" y="898797"/>
                </a:cubicBezTo>
                <a:cubicBezTo>
                  <a:pt x="102839" y="871173"/>
                  <a:pt x="102649" y="843552"/>
                  <a:pt x="103601" y="815929"/>
                </a:cubicBezTo>
                <a:cubicBezTo>
                  <a:pt x="103981" y="804877"/>
                  <a:pt x="111601" y="792306"/>
                  <a:pt x="108553" y="783158"/>
                </a:cubicBezTo>
                <a:cubicBezTo>
                  <a:pt x="98267" y="753633"/>
                  <a:pt x="110649" y="724104"/>
                  <a:pt x="105126" y="694576"/>
                </a:cubicBezTo>
                <a:cubicBezTo>
                  <a:pt x="102268" y="680096"/>
                  <a:pt x="110078" y="663713"/>
                  <a:pt x="110839" y="648092"/>
                </a:cubicBezTo>
                <a:cubicBezTo>
                  <a:pt x="112174" y="622564"/>
                  <a:pt x="111601" y="597037"/>
                  <a:pt x="111983" y="571508"/>
                </a:cubicBezTo>
                <a:cubicBezTo>
                  <a:pt x="112174" y="563125"/>
                  <a:pt x="112936" y="554933"/>
                  <a:pt x="113318" y="546552"/>
                </a:cubicBezTo>
                <a:cubicBezTo>
                  <a:pt x="113697" y="539121"/>
                  <a:pt x="115412" y="531310"/>
                  <a:pt x="114080" y="524262"/>
                </a:cubicBezTo>
                <a:cubicBezTo>
                  <a:pt x="109315" y="498733"/>
                  <a:pt x="101505" y="473587"/>
                  <a:pt x="98457" y="447870"/>
                </a:cubicBezTo>
                <a:cubicBezTo>
                  <a:pt x="95792" y="425581"/>
                  <a:pt x="99409" y="402529"/>
                  <a:pt x="97505" y="380050"/>
                </a:cubicBezTo>
                <a:cubicBezTo>
                  <a:pt x="94266" y="340425"/>
                  <a:pt x="88551" y="300800"/>
                  <a:pt x="84930" y="261173"/>
                </a:cubicBezTo>
                <a:cubicBezTo>
                  <a:pt x="84168" y="252600"/>
                  <a:pt x="88933" y="243648"/>
                  <a:pt x="89313" y="234883"/>
                </a:cubicBezTo>
                <a:cubicBezTo>
                  <a:pt x="90266" y="207450"/>
                  <a:pt x="90457" y="180017"/>
                  <a:pt x="91026" y="152584"/>
                </a:cubicBezTo>
                <a:cubicBezTo>
                  <a:pt x="91218" y="136963"/>
                  <a:pt x="90647" y="121150"/>
                  <a:pt x="92361" y="105718"/>
                </a:cubicBezTo>
                <a:cubicBezTo>
                  <a:pt x="94648" y="85336"/>
                  <a:pt x="98077" y="66857"/>
                  <a:pt x="83217" y="47806"/>
                </a:cubicBezTo>
                <a:cubicBezTo>
                  <a:pt x="77453" y="40471"/>
                  <a:pt x="73691" y="32636"/>
                  <a:pt x="71206" y="24480"/>
                </a:cubicBezTo>
                <a:close/>
              </a:path>
            </a:pathLst>
          </a:custGeom>
          <a:noFill/>
          <a:effectLst>
            <a:outerShdw blurRad="381000" dist="152400" dir="10800000" algn="r" rotWithShape="0">
              <a:prstClr val="black">
                <a:alpha val="10000"/>
              </a:prstClr>
            </a:outerShdw>
          </a:effectLst>
          <a:extLst>
            <a:ext uri="{909E8E84-426E-40DD-AFC4-6F175D3DCCD1}">
              <a14:hiddenFill xmlns:a14="http://schemas.microsoft.com/office/drawing/2010/main">
                <a:solidFill>
                  <a:srgbClr val="FFFFFF"/>
                </a:solidFill>
              </a14:hiddenFill>
            </a:ext>
          </a:extLst>
        </p:spPr>
      </p:pic>
      <p:sp>
        <p:nvSpPr>
          <p:cNvPr id="2057" name="Freeform: Shape 2056">
            <a:extLst>
              <a:ext uri="{FF2B5EF4-FFF2-40B4-BE49-F238E27FC236}">
                <a16:creationId xmlns:a16="http://schemas.microsoft.com/office/drawing/2014/main" id="{C4D41903-2C9D-4F9E-AA1F-6161F8A6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40986"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59" name="Freeform: Shape 2058">
            <a:extLst>
              <a:ext uri="{FF2B5EF4-FFF2-40B4-BE49-F238E27FC236}">
                <a16:creationId xmlns:a16="http://schemas.microsoft.com/office/drawing/2014/main" id="{9E4574B5-C90E-412D-BAB0-B9F483290C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40988"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a:extLst>
              <a:ext uri="{FF2B5EF4-FFF2-40B4-BE49-F238E27FC236}">
                <a16:creationId xmlns:a16="http://schemas.microsoft.com/office/drawing/2014/main" id="{2AEE76B6-BC3D-A3F5-9813-C379D2FB25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17981" y="82619"/>
            <a:ext cx="1113784" cy="430721"/>
          </a:xfrm>
          <a:prstGeom prst="rect">
            <a:avLst/>
          </a:prstGeom>
        </p:spPr>
      </p:pic>
      <p:pic>
        <p:nvPicPr>
          <p:cNvPr id="4" name="Picture 3">
            <a:extLst>
              <a:ext uri="{FF2B5EF4-FFF2-40B4-BE49-F238E27FC236}">
                <a16:creationId xmlns:a16="http://schemas.microsoft.com/office/drawing/2014/main" id="{F5D3CC1A-4FDA-CC82-9320-DE1B139FC9D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03223" y="82619"/>
            <a:ext cx="1524000" cy="523396"/>
          </a:xfrm>
          <a:prstGeom prst="rect">
            <a:avLst/>
          </a:prstGeom>
        </p:spPr>
      </p:pic>
    </p:spTree>
    <p:extLst>
      <p:ext uri="{BB962C8B-B14F-4D97-AF65-F5344CB8AC3E}">
        <p14:creationId xmlns:p14="http://schemas.microsoft.com/office/powerpoint/2010/main" val="728354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6E788-B414-EFCB-9FCF-7781C091C321}"/>
              </a:ext>
            </a:extLst>
          </p:cNvPr>
          <p:cNvSpPr>
            <a:spLocks noGrp="1"/>
          </p:cNvSpPr>
          <p:nvPr>
            <p:ph type="title"/>
          </p:nvPr>
        </p:nvSpPr>
        <p:spPr/>
        <p:txBody>
          <a:bodyPr/>
          <a:lstStyle/>
          <a:p>
            <a:r>
              <a:rPr lang="en-US" sz="4800" dirty="0">
                <a:latin typeface="Perpetua" panose="02020502060401020303" pitchFamily="18" charset="0"/>
              </a:rPr>
              <a:t>Other cases</a:t>
            </a:r>
            <a:r>
              <a:rPr lang="en-US" dirty="0"/>
              <a:t>	</a:t>
            </a:r>
          </a:p>
        </p:txBody>
      </p:sp>
      <p:sp>
        <p:nvSpPr>
          <p:cNvPr id="3" name="Picture Placeholder 2">
            <a:extLst>
              <a:ext uri="{FF2B5EF4-FFF2-40B4-BE49-F238E27FC236}">
                <a16:creationId xmlns:a16="http://schemas.microsoft.com/office/drawing/2014/main" id="{AF33ABD7-0D46-8592-62EE-C7E9EEE38EC2}"/>
              </a:ext>
            </a:extLst>
          </p:cNvPr>
          <p:cNvSpPr>
            <a:spLocks noGrp="1"/>
          </p:cNvSpPr>
          <p:nvPr>
            <p:ph type="pic" idx="1"/>
          </p:nvPr>
        </p:nvSpPr>
        <p:spPr>
          <a:xfrm>
            <a:off x="5246928" y="1171251"/>
            <a:ext cx="6172200" cy="4873628"/>
          </a:xfrm>
        </p:spPr>
        <p:txBody>
          <a:bodyPr>
            <a:normAutofit lnSpcReduction="10000"/>
          </a:bodyPr>
          <a:lstStyle/>
          <a:p>
            <a:r>
              <a:rPr lang="en-US" dirty="0"/>
              <a:t>	</a:t>
            </a:r>
            <a:r>
              <a:rPr lang="en-US" sz="3600" dirty="0">
                <a:latin typeface="Perpetua" panose="02020502060401020303" pitchFamily="18" charset="0"/>
              </a:rPr>
              <a:t>Bey (forged Will)</a:t>
            </a:r>
          </a:p>
          <a:p>
            <a:endParaRPr lang="en-US" dirty="0"/>
          </a:p>
          <a:p>
            <a:r>
              <a:rPr lang="en-US" dirty="0"/>
              <a:t>	</a:t>
            </a:r>
            <a:r>
              <a:rPr lang="en-US" sz="3600" dirty="0">
                <a:latin typeface="Perpetua" panose="02020502060401020303" pitchFamily="18" charset="0"/>
              </a:rPr>
              <a:t>Carlisle (alleged fraudulent 	marriage)</a:t>
            </a:r>
          </a:p>
          <a:p>
            <a:endParaRPr lang="en-US" dirty="0"/>
          </a:p>
          <a:p>
            <a:r>
              <a:rPr lang="en-US" dirty="0"/>
              <a:t>	</a:t>
            </a:r>
            <a:r>
              <a:rPr lang="en-US" sz="3600" dirty="0">
                <a:latin typeface="Perpetua" panose="02020502060401020303" pitchFamily="18" charset="0"/>
              </a:rPr>
              <a:t>Evans (proving sisterhood)</a:t>
            </a:r>
          </a:p>
          <a:p>
            <a:endParaRPr lang="en-US" dirty="0"/>
          </a:p>
          <a:p>
            <a:r>
              <a:rPr lang="en-US" dirty="0"/>
              <a:t>	</a:t>
            </a:r>
            <a:r>
              <a:rPr lang="en-US" sz="3600" dirty="0" err="1">
                <a:latin typeface="Perpetua" panose="02020502060401020303" pitchFamily="18" charset="0"/>
              </a:rPr>
              <a:t>Pedigo</a:t>
            </a:r>
            <a:r>
              <a:rPr lang="en-US" sz="3600" dirty="0">
                <a:latin typeface="Perpetua" panose="02020502060401020303" pitchFamily="18" charset="0"/>
              </a:rPr>
              <a:t> (old residuary clause 	left in new version of Will)</a:t>
            </a:r>
          </a:p>
          <a:p>
            <a:pPr marL="457200" indent="-457200">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4E0C4443-7AD7-DCF6-7317-3034CF21E1A0}"/>
              </a:ext>
            </a:extLst>
          </p:cNvPr>
          <p:cNvSpPr>
            <a:spLocks noGrp="1"/>
          </p:cNvSpPr>
          <p:nvPr>
            <p:ph type="body" sz="half" idx="2"/>
          </p:nvPr>
        </p:nvSpPr>
        <p:spPr>
          <a:xfrm flipV="1">
            <a:off x="-45718" y="6812280"/>
            <a:ext cx="45719" cy="45719"/>
          </a:xfrm>
        </p:spPr>
        <p:txBody>
          <a:bodyPr>
            <a:normAutofit fontScale="25000" lnSpcReduction="20000"/>
          </a:bodyPr>
          <a:lstStyle/>
          <a:p>
            <a:pPr marL="285750" indent="-285750">
              <a:buFont typeface="Arial" panose="020B0604020202020204" pitchFamily="34" charset="0"/>
              <a:buChar char="•"/>
            </a:pPr>
            <a:endParaRPr lang="en-US" dirty="0"/>
          </a:p>
        </p:txBody>
      </p:sp>
      <p:pic>
        <p:nvPicPr>
          <p:cNvPr id="8" name="Graphic 7" descr="Signature with solid fill">
            <a:extLst>
              <a:ext uri="{FF2B5EF4-FFF2-40B4-BE49-F238E27FC236}">
                <a16:creationId xmlns:a16="http://schemas.microsoft.com/office/drawing/2014/main" id="{6CCC7E2B-901C-80B8-A033-E4324AAA71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55893" y="998316"/>
            <a:ext cx="914400" cy="888357"/>
          </a:xfrm>
          <a:prstGeom prst="rect">
            <a:avLst/>
          </a:prstGeom>
        </p:spPr>
      </p:pic>
      <p:pic>
        <p:nvPicPr>
          <p:cNvPr id="10" name="Graphic 9" descr="Wedding rings with solid fill">
            <a:extLst>
              <a:ext uri="{FF2B5EF4-FFF2-40B4-BE49-F238E27FC236}">
                <a16:creationId xmlns:a16="http://schemas.microsoft.com/office/drawing/2014/main" id="{97425328-773D-3B86-E164-CC871E7D163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955893" y="2100803"/>
            <a:ext cx="914400" cy="914400"/>
          </a:xfrm>
          <a:prstGeom prst="rect">
            <a:avLst/>
          </a:prstGeom>
        </p:spPr>
      </p:pic>
      <p:pic>
        <p:nvPicPr>
          <p:cNvPr id="12" name="Graphic 11" descr="Two women with solid fill">
            <a:extLst>
              <a:ext uri="{FF2B5EF4-FFF2-40B4-BE49-F238E27FC236}">
                <a16:creationId xmlns:a16="http://schemas.microsoft.com/office/drawing/2014/main" id="{10022FA0-CC8A-3AD0-C1D1-CDEFF36A736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955893" y="3229333"/>
            <a:ext cx="914400" cy="914400"/>
          </a:xfrm>
          <a:prstGeom prst="rect">
            <a:avLst/>
          </a:prstGeom>
        </p:spPr>
      </p:pic>
      <p:pic>
        <p:nvPicPr>
          <p:cNvPr id="14" name="Graphic 13" descr="Quill with solid fill">
            <a:extLst>
              <a:ext uri="{FF2B5EF4-FFF2-40B4-BE49-F238E27FC236}">
                <a16:creationId xmlns:a16="http://schemas.microsoft.com/office/drawing/2014/main" id="{5D316897-E730-282B-2217-6780376C1D5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63060" y="4514128"/>
            <a:ext cx="914400" cy="914400"/>
          </a:xfrm>
          <a:prstGeom prst="rect">
            <a:avLst/>
          </a:prstGeom>
        </p:spPr>
      </p:pic>
      <p:pic>
        <p:nvPicPr>
          <p:cNvPr id="1026" name="Picture 2" descr="The Best iPhone 13 Cases for iPhone 13 ...">
            <a:extLst>
              <a:ext uri="{FF2B5EF4-FFF2-40B4-BE49-F238E27FC236}">
                <a16:creationId xmlns:a16="http://schemas.microsoft.com/office/drawing/2014/main" id="{0C652C68-EE9B-7C93-9767-3D633D73AE8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3944" y="2549563"/>
            <a:ext cx="3754418" cy="31412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957105E4-CC40-AE40-BE38-87EE13FA341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494806" y="6217814"/>
            <a:ext cx="1113784" cy="430721"/>
          </a:xfrm>
          <a:prstGeom prst="rect">
            <a:avLst/>
          </a:prstGeom>
        </p:spPr>
      </p:pic>
      <p:pic>
        <p:nvPicPr>
          <p:cNvPr id="6" name="Picture 5">
            <a:extLst>
              <a:ext uri="{FF2B5EF4-FFF2-40B4-BE49-F238E27FC236}">
                <a16:creationId xmlns:a16="http://schemas.microsoft.com/office/drawing/2014/main" id="{BE1C45DE-866B-7A84-2E9B-F3E9CF94F5E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954181" y="6217814"/>
            <a:ext cx="1524000" cy="523396"/>
          </a:xfrm>
          <a:prstGeom prst="rect">
            <a:avLst/>
          </a:prstGeom>
        </p:spPr>
      </p:pic>
    </p:spTree>
    <p:extLst>
      <p:ext uri="{BB962C8B-B14F-4D97-AF65-F5344CB8AC3E}">
        <p14:creationId xmlns:p14="http://schemas.microsoft.com/office/powerpoint/2010/main" val="206207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D3CF4C-46EB-BB5C-41D4-DD5A1EB5C3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3C1556-7C08-2DD7-D560-CC89CA6EADF7}"/>
              </a:ext>
            </a:extLst>
          </p:cNvPr>
          <p:cNvSpPr>
            <a:spLocks noGrp="1"/>
          </p:cNvSpPr>
          <p:nvPr>
            <p:ph type="title"/>
          </p:nvPr>
        </p:nvSpPr>
        <p:spPr/>
        <p:txBody>
          <a:bodyPr/>
          <a:lstStyle/>
          <a:p>
            <a:r>
              <a:rPr lang="en-US" sz="4800" dirty="0">
                <a:latin typeface="Perpetua" panose="02020502060401020303" pitchFamily="18" charset="0"/>
              </a:rPr>
              <a:t>Other cases, cont’d</a:t>
            </a:r>
            <a:r>
              <a:rPr lang="en-US" dirty="0"/>
              <a:t>	</a:t>
            </a:r>
          </a:p>
        </p:txBody>
      </p:sp>
      <p:sp>
        <p:nvSpPr>
          <p:cNvPr id="3" name="Picture Placeholder 2">
            <a:extLst>
              <a:ext uri="{FF2B5EF4-FFF2-40B4-BE49-F238E27FC236}">
                <a16:creationId xmlns:a16="http://schemas.microsoft.com/office/drawing/2014/main" id="{C569DB5D-E305-026B-CB88-0214C0F16B0C}"/>
              </a:ext>
            </a:extLst>
          </p:cNvPr>
          <p:cNvSpPr>
            <a:spLocks noGrp="1"/>
          </p:cNvSpPr>
          <p:nvPr>
            <p:ph type="pic" idx="1"/>
          </p:nvPr>
        </p:nvSpPr>
        <p:spPr>
          <a:xfrm>
            <a:off x="5246928" y="1171251"/>
            <a:ext cx="6172200" cy="4873628"/>
          </a:xfrm>
        </p:spPr>
        <p:txBody>
          <a:bodyPr>
            <a:normAutofit fontScale="92500" lnSpcReduction="20000"/>
          </a:bodyPr>
          <a:lstStyle/>
          <a:p>
            <a:r>
              <a:rPr lang="en-US" dirty="0"/>
              <a:t>	</a:t>
            </a:r>
            <a:r>
              <a:rPr lang="en-US" sz="3600" dirty="0">
                <a:latin typeface="Perpetua" panose="02020502060401020303" pitchFamily="18" charset="0"/>
              </a:rPr>
              <a:t>Cecil (indirect standing)</a:t>
            </a:r>
          </a:p>
          <a:p>
            <a:endParaRPr lang="en-US" dirty="0"/>
          </a:p>
          <a:p>
            <a:r>
              <a:rPr lang="en-US" dirty="0"/>
              <a:t>	</a:t>
            </a:r>
            <a:r>
              <a:rPr lang="en-US" sz="3600" dirty="0" err="1">
                <a:latin typeface="Perpetua" panose="02020502060401020303" pitchFamily="18" charset="0"/>
              </a:rPr>
              <a:t>Nastatos</a:t>
            </a:r>
            <a:r>
              <a:rPr lang="en-US" sz="3600" dirty="0">
                <a:latin typeface="Perpetua" panose="02020502060401020303" pitchFamily="18" charset="0"/>
              </a:rPr>
              <a:t> (closing of estate 	mooted other proceedings)</a:t>
            </a:r>
          </a:p>
          <a:p>
            <a:endParaRPr lang="en-US" dirty="0"/>
          </a:p>
          <a:p>
            <a:r>
              <a:rPr lang="en-US" dirty="0"/>
              <a:t>	</a:t>
            </a:r>
            <a:r>
              <a:rPr lang="en-US" sz="3600" dirty="0">
                <a:latin typeface="Perpetua" panose="02020502060401020303" pitchFamily="18" charset="0"/>
              </a:rPr>
              <a:t>Weil (3-month exceptions 	deadline strictly construed)</a:t>
            </a:r>
          </a:p>
          <a:p>
            <a:endParaRPr lang="en-US" dirty="0"/>
          </a:p>
          <a:p>
            <a:r>
              <a:rPr lang="en-US" dirty="0"/>
              <a:t>	</a:t>
            </a:r>
            <a:r>
              <a:rPr lang="en-US" sz="3600" dirty="0">
                <a:latin typeface="Perpetua" panose="02020502060401020303" pitchFamily="18" charset="0"/>
              </a:rPr>
              <a:t>S.C. and R.P. v. K.G. (small 	estate affidavit doesn’t give 	priority in burial decisions)</a:t>
            </a:r>
          </a:p>
          <a:p>
            <a:pPr marL="457200" indent="-457200">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898CE6A4-95B7-0BA7-ADFC-E8C0BF65B214}"/>
              </a:ext>
            </a:extLst>
          </p:cNvPr>
          <p:cNvSpPr>
            <a:spLocks noGrp="1"/>
          </p:cNvSpPr>
          <p:nvPr>
            <p:ph type="body" sz="half" idx="2"/>
          </p:nvPr>
        </p:nvSpPr>
        <p:spPr>
          <a:xfrm flipV="1">
            <a:off x="-45718" y="6812280"/>
            <a:ext cx="45719" cy="45719"/>
          </a:xfrm>
        </p:spPr>
        <p:txBody>
          <a:bodyPr>
            <a:normAutofit fontScale="25000" lnSpcReduction="20000"/>
          </a:bodyPr>
          <a:lstStyle/>
          <a:p>
            <a:pPr marL="285750" indent="-285750">
              <a:buFont typeface="Arial" panose="020B0604020202020204" pitchFamily="34" charset="0"/>
              <a:buChar char="•"/>
            </a:pPr>
            <a:endParaRPr lang="en-US" dirty="0"/>
          </a:p>
        </p:txBody>
      </p:sp>
      <p:pic>
        <p:nvPicPr>
          <p:cNvPr id="4098" name="Picture 2" descr="MSN Games - Deal or no Deal">
            <a:extLst>
              <a:ext uri="{FF2B5EF4-FFF2-40B4-BE49-F238E27FC236}">
                <a16:creationId xmlns:a16="http://schemas.microsoft.com/office/drawing/2014/main" id="{DE9E8954-4994-1F84-2EBE-541434590D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579" y="2495773"/>
            <a:ext cx="3932237" cy="3259567"/>
          </a:xfrm>
          <a:prstGeom prst="rect">
            <a:avLst/>
          </a:prstGeom>
          <a:noFill/>
          <a:extLst>
            <a:ext uri="{909E8E84-426E-40DD-AFC4-6F175D3DCCD1}">
              <a14:hiddenFill xmlns:a14="http://schemas.microsoft.com/office/drawing/2010/main">
                <a:solidFill>
                  <a:srgbClr val="FFFFFF"/>
                </a:solidFill>
              </a14:hiddenFill>
            </a:ext>
          </a:extLst>
        </p:spPr>
      </p:pic>
      <p:pic>
        <p:nvPicPr>
          <p:cNvPr id="6" name="Graphic 5" descr="A boy walking forward">
            <a:extLst>
              <a:ext uri="{FF2B5EF4-FFF2-40B4-BE49-F238E27FC236}">
                <a16:creationId xmlns:a16="http://schemas.microsoft.com/office/drawing/2014/main" id="{0BFF25BD-7D1C-C4EA-84C6-6C162E3BD84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03712" y="962836"/>
            <a:ext cx="418762" cy="777010"/>
          </a:xfrm>
          <a:prstGeom prst="rect">
            <a:avLst/>
          </a:prstGeom>
        </p:spPr>
      </p:pic>
      <p:pic>
        <p:nvPicPr>
          <p:cNvPr id="4100" name="Picture 4" descr="Cleveland Indians now Cleveland Guardians">
            <a:extLst>
              <a:ext uri="{FF2B5EF4-FFF2-40B4-BE49-F238E27FC236}">
                <a16:creationId xmlns:a16="http://schemas.microsoft.com/office/drawing/2014/main" id="{00FEA161-6B53-28DB-8C2D-5037EB023C7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7178" y="2119872"/>
            <a:ext cx="1111829" cy="800100"/>
          </a:xfrm>
          <a:prstGeom prst="rect">
            <a:avLst/>
          </a:prstGeom>
          <a:noFill/>
          <a:extLst>
            <a:ext uri="{909E8E84-426E-40DD-AFC4-6F175D3DCCD1}">
              <a14:hiddenFill xmlns:a14="http://schemas.microsoft.com/office/drawing/2010/main">
                <a:solidFill>
                  <a:srgbClr val="FFFFFF"/>
                </a:solidFill>
              </a14:hiddenFill>
            </a:ext>
          </a:extLst>
        </p:spPr>
      </p:pic>
      <p:pic>
        <p:nvPicPr>
          <p:cNvPr id="9" name="Graphic 8" descr="Daily calendar with solid fill">
            <a:extLst>
              <a:ext uri="{FF2B5EF4-FFF2-40B4-BE49-F238E27FC236}">
                <a16:creationId xmlns:a16="http://schemas.microsoft.com/office/drawing/2014/main" id="{F9542483-51F0-5CFB-EC93-7EB656041D0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955892" y="3411393"/>
            <a:ext cx="914400" cy="914400"/>
          </a:xfrm>
          <a:prstGeom prst="rect">
            <a:avLst/>
          </a:prstGeom>
        </p:spPr>
      </p:pic>
      <p:pic>
        <p:nvPicPr>
          <p:cNvPr id="13" name="Graphic 12" descr="Gravestone with solid fill">
            <a:extLst>
              <a:ext uri="{FF2B5EF4-FFF2-40B4-BE49-F238E27FC236}">
                <a16:creationId xmlns:a16="http://schemas.microsoft.com/office/drawing/2014/main" id="{4BE41439-4B43-69A0-15FA-C3BC811F2B0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971132" y="4534208"/>
            <a:ext cx="914400" cy="914400"/>
          </a:xfrm>
          <a:prstGeom prst="rect">
            <a:avLst/>
          </a:prstGeom>
        </p:spPr>
      </p:pic>
      <p:pic>
        <p:nvPicPr>
          <p:cNvPr id="15" name="Picture 14">
            <a:extLst>
              <a:ext uri="{FF2B5EF4-FFF2-40B4-BE49-F238E27FC236}">
                <a16:creationId xmlns:a16="http://schemas.microsoft.com/office/drawing/2014/main" id="{5D8E0B75-71A2-C7C8-CD14-1B1FDCEAE7D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34656" y="6151546"/>
            <a:ext cx="1113784" cy="430721"/>
          </a:xfrm>
          <a:prstGeom prst="rect">
            <a:avLst/>
          </a:prstGeom>
        </p:spPr>
      </p:pic>
      <p:pic>
        <p:nvPicPr>
          <p:cNvPr id="16" name="Picture 15">
            <a:extLst>
              <a:ext uri="{FF2B5EF4-FFF2-40B4-BE49-F238E27FC236}">
                <a16:creationId xmlns:a16="http://schemas.microsoft.com/office/drawing/2014/main" id="{6C493BAB-2BD4-234D-42A2-3F9C0022557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329135" y="6151546"/>
            <a:ext cx="1524000" cy="523396"/>
          </a:xfrm>
          <a:prstGeom prst="rect">
            <a:avLst/>
          </a:prstGeom>
        </p:spPr>
      </p:pic>
    </p:spTree>
    <p:extLst>
      <p:ext uri="{BB962C8B-B14F-4D97-AF65-F5344CB8AC3E}">
        <p14:creationId xmlns:p14="http://schemas.microsoft.com/office/powerpoint/2010/main" val="399785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131" name="Rectangle 513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93E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5FC09A-7917-129E-B880-186C86666126}"/>
              </a:ext>
            </a:extLst>
          </p:cNvPr>
          <p:cNvSpPr>
            <a:spLocks noGrp="1"/>
          </p:cNvSpPr>
          <p:nvPr>
            <p:ph type="title"/>
          </p:nvPr>
        </p:nvSpPr>
        <p:spPr>
          <a:xfrm>
            <a:off x="9093496" y="618681"/>
            <a:ext cx="2613872" cy="4794567"/>
          </a:xfrm>
        </p:spPr>
        <p:txBody>
          <a:bodyPr vert="horz" lIns="91440" tIns="45720" rIns="91440" bIns="45720" rtlCol="0" anchor="ctr">
            <a:normAutofit/>
          </a:bodyPr>
          <a:lstStyle/>
          <a:p>
            <a:pPr defTabSz="914400"/>
            <a:r>
              <a:rPr lang="en-US" sz="3300" dirty="0">
                <a:solidFill>
                  <a:srgbClr val="FFFFFF"/>
                </a:solidFill>
                <a:latin typeface="Perpetua" panose="02020502060401020303" pitchFamily="18" charset="0"/>
              </a:rPr>
              <a:t>And finally………   McMillan v. Nelson </a:t>
            </a:r>
            <a:br>
              <a:rPr lang="en-US" sz="3300" dirty="0">
                <a:solidFill>
                  <a:srgbClr val="FFFFFF"/>
                </a:solidFill>
                <a:latin typeface="Perpetua" panose="02020502060401020303" pitchFamily="18" charset="0"/>
              </a:rPr>
            </a:br>
            <a:r>
              <a:rPr lang="en-US" sz="3300" dirty="0">
                <a:solidFill>
                  <a:srgbClr val="FFFFFF"/>
                </a:solidFill>
                <a:latin typeface="Perpetua" panose="02020502060401020303" pitchFamily="18" charset="0"/>
              </a:rPr>
              <a:t>(sorry …..only peripherally involves </a:t>
            </a:r>
            <a:br>
              <a:rPr lang="en-US" sz="3300" dirty="0">
                <a:solidFill>
                  <a:srgbClr val="FFFFFF"/>
                </a:solidFill>
                <a:latin typeface="Perpetua" panose="02020502060401020303" pitchFamily="18" charset="0"/>
              </a:rPr>
            </a:br>
            <a:r>
              <a:rPr lang="en-US" sz="3300" dirty="0">
                <a:solidFill>
                  <a:srgbClr val="FFFFFF"/>
                </a:solidFill>
                <a:latin typeface="Perpetua" panose="02020502060401020303" pitchFamily="18" charset="0"/>
              </a:rPr>
              <a:t>the Estate of ….)</a:t>
            </a:r>
          </a:p>
        </p:txBody>
      </p:sp>
      <p:sp>
        <p:nvSpPr>
          <p:cNvPr id="5133"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6" name="Picture 6" descr="Prince was the Nike swoosh before Nike was&quot;">
            <a:extLst>
              <a:ext uri="{FF2B5EF4-FFF2-40B4-BE49-F238E27FC236}">
                <a16:creationId xmlns:a16="http://schemas.microsoft.com/office/drawing/2014/main" id="{DE9C07E5-AF61-B1ED-0253-BFFD1E1BD8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6025" r="-2" b="-2"/>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2FE8BBA-9301-3676-F3FF-26026749CD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6627" y="6304403"/>
            <a:ext cx="1113784" cy="430721"/>
          </a:xfrm>
          <a:prstGeom prst="rect">
            <a:avLst/>
          </a:prstGeom>
        </p:spPr>
      </p:pic>
      <p:pic>
        <p:nvPicPr>
          <p:cNvPr id="4" name="Picture 3">
            <a:extLst>
              <a:ext uri="{FF2B5EF4-FFF2-40B4-BE49-F238E27FC236}">
                <a16:creationId xmlns:a16="http://schemas.microsoft.com/office/drawing/2014/main" id="{299AC04A-CCA6-74CF-B242-0C53848C8A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64205" y="6239319"/>
            <a:ext cx="1524000" cy="523396"/>
          </a:xfrm>
          <a:prstGeom prst="rect">
            <a:avLst/>
          </a:prstGeom>
        </p:spPr>
      </p:pic>
    </p:spTree>
    <p:extLst>
      <p:ext uri="{BB962C8B-B14F-4D97-AF65-F5344CB8AC3E}">
        <p14:creationId xmlns:p14="http://schemas.microsoft.com/office/powerpoint/2010/main" val="3239745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5D2884">
            <a:alpha val="96863"/>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49FF8-06F5-AE54-BE20-837F764C7AF0}"/>
              </a:ext>
            </a:extLst>
          </p:cNvPr>
          <p:cNvSpPr>
            <a:spLocks noGrp="1"/>
          </p:cNvSpPr>
          <p:nvPr>
            <p:ph type="title"/>
          </p:nvPr>
        </p:nvSpPr>
        <p:spPr>
          <a:xfrm>
            <a:off x="648930" y="774761"/>
            <a:ext cx="3685035" cy="1306702"/>
          </a:xfrm>
        </p:spPr>
        <p:txBody>
          <a:bodyPr>
            <a:normAutofit/>
          </a:bodyPr>
          <a:lstStyle/>
          <a:p>
            <a:r>
              <a:rPr lang="en-US" sz="3600" dirty="0">
                <a:solidFill>
                  <a:schemeClr val="bg1"/>
                </a:solidFill>
                <a:latin typeface="Perpetua" panose="02020502060401020303" pitchFamily="18" charset="0"/>
              </a:rPr>
              <a:t>Thank you!</a:t>
            </a:r>
          </a:p>
        </p:txBody>
      </p:sp>
      <p:sp>
        <p:nvSpPr>
          <p:cNvPr id="9" name="Content Placeholder 8">
            <a:extLst>
              <a:ext uri="{FF2B5EF4-FFF2-40B4-BE49-F238E27FC236}">
                <a16:creationId xmlns:a16="http://schemas.microsoft.com/office/drawing/2014/main" id="{D7E690AA-FBE0-23AE-3A38-7289E79737EF}"/>
              </a:ext>
            </a:extLst>
          </p:cNvPr>
          <p:cNvSpPr>
            <a:spLocks noGrp="1"/>
          </p:cNvSpPr>
          <p:nvPr>
            <p:ph idx="1"/>
          </p:nvPr>
        </p:nvSpPr>
        <p:spPr>
          <a:xfrm>
            <a:off x="736523" y="1972190"/>
            <a:ext cx="3597442" cy="2201778"/>
          </a:xfrm>
        </p:spPr>
        <p:txBody>
          <a:bodyPr anchor="ctr">
            <a:normAutofit/>
          </a:bodyPr>
          <a:lstStyle/>
          <a:p>
            <a:pPr marL="0" indent="0">
              <a:buNone/>
            </a:pPr>
            <a:r>
              <a:rPr lang="en-US" sz="2002" dirty="0">
                <a:solidFill>
                  <a:schemeClr val="bg1"/>
                </a:solidFill>
                <a:latin typeface="Perpetua" panose="02020502060401020303" pitchFamily="18" charset="0"/>
              </a:rPr>
              <a:t>Jocelyn Borowsky</a:t>
            </a:r>
          </a:p>
          <a:p>
            <a:pPr marL="0" indent="0">
              <a:buNone/>
            </a:pPr>
            <a:r>
              <a:rPr lang="en-US" sz="2002" dirty="0">
                <a:solidFill>
                  <a:schemeClr val="bg1"/>
                </a:solidFill>
                <a:latin typeface="Perpetua" panose="02020502060401020303" pitchFamily="18" charset="0"/>
              </a:rPr>
              <a:t>Greg Weinig</a:t>
            </a:r>
          </a:p>
          <a:p>
            <a:pPr marL="0" indent="0">
              <a:buNone/>
            </a:pPr>
            <a:endParaRPr lang="en-US" sz="2002"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4945" y="6086475"/>
            <a:ext cx="1400175" cy="771525"/>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6560" y="6280978"/>
            <a:ext cx="1524000" cy="523396"/>
          </a:xfrm>
          <a:prstGeom prst="rect">
            <a:avLst/>
          </a:prstGeom>
        </p:spPr>
      </p:pic>
      <p:pic>
        <p:nvPicPr>
          <p:cNvPr id="6146" name="Picture 2" descr="Snow Patrol - Prince! Thank you for ...">
            <a:extLst>
              <a:ext uri="{FF2B5EF4-FFF2-40B4-BE49-F238E27FC236}">
                <a16:creationId xmlns:a16="http://schemas.microsoft.com/office/drawing/2014/main" id="{AEA3968E-E368-A41C-EA6B-D1FAFEBC8B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854" y="486138"/>
            <a:ext cx="6701742" cy="5173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359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3332BB-0A46-AA2A-3B41-788404B8031A}"/>
              </a:ext>
            </a:extLst>
          </p:cNvPr>
          <p:cNvSpPr>
            <a:spLocks noGrp="1"/>
          </p:cNvSpPr>
          <p:nvPr>
            <p:ph type="title"/>
          </p:nvPr>
        </p:nvSpPr>
        <p:spPr>
          <a:xfrm>
            <a:off x="686834" y="1153572"/>
            <a:ext cx="3200400" cy="4461163"/>
          </a:xfrm>
        </p:spPr>
        <p:txBody>
          <a:bodyPr>
            <a:normAutofit/>
          </a:bodyPr>
          <a:lstStyle/>
          <a:p>
            <a:r>
              <a:rPr lang="en-US" sz="7200" dirty="0">
                <a:solidFill>
                  <a:srgbClr val="FFFFFF"/>
                </a:solidFill>
                <a:latin typeface="Perpetua" panose="02020502060401020303" pitchFamily="18" charset="0"/>
              </a:rPr>
              <a:t>Four Themes this Year:</a:t>
            </a:r>
          </a:p>
        </p:txBody>
      </p:sp>
      <p:sp>
        <p:nvSpPr>
          <p:cNvPr id="26" name="Arc 2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3A8F2BA-62FE-0C71-CFE5-529105251E9B}"/>
              </a:ext>
            </a:extLst>
          </p:cNvPr>
          <p:cNvSpPr>
            <a:spLocks noGrp="1"/>
          </p:cNvSpPr>
          <p:nvPr>
            <p:ph idx="1"/>
          </p:nvPr>
        </p:nvSpPr>
        <p:spPr>
          <a:xfrm>
            <a:off x="4447308" y="591344"/>
            <a:ext cx="6906491" cy="5585619"/>
          </a:xfrm>
        </p:spPr>
        <p:txBody>
          <a:bodyPr anchor="ctr">
            <a:noAutofit/>
          </a:bodyPr>
          <a:lstStyle/>
          <a:p>
            <a:r>
              <a:rPr lang="en-US" sz="4000" i="1" dirty="0">
                <a:latin typeface="Perpetua" panose="02020502060401020303" pitchFamily="18" charset="0"/>
              </a:rPr>
              <a:t>Letters of Wishes</a:t>
            </a:r>
          </a:p>
          <a:p>
            <a:pPr marL="0" indent="0">
              <a:buNone/>
            </a:pPr>
            <a:endParaRPr lang="en-US" sz="4000" i="1" dirty="0">
              <a:latin typeface="Perpetua" panose="02020502060401020303" pitchFamily="18" charset="0"/>
            </a:endParaRPr>
          </a:p>
          <a:p>
            <a:r>
              <a:rPr lang="en-US" sz="4000" i="1" dirty="0">
                <a:latin typeface="Perpetua" panose="02020502060401020303" pitchFamily="18" charset="0"/>
              </a:rPr>
              <a:t>Beneficiary Well-Being</a:t>
            </a:r>
          </a:p>
          <a:p>
            <a:pPr marL="0" indent="0">
              <a:buNone/>
            </a:pPr>
            <a:endParaRPr lang="en-US" sz="4000" i="1" dirty="0">
              <a:latin typeface="Perpetua" panose="02020502060401020303" pitchFamily="18" charset="0"/>
            </a:endParaRPr>
          </a:p>
          <a:p>
            <a:r>
              <a:rPr lang="en-US" sz="4000" i="1" dirty="0">
                <a:latin typeface="Perpetua" panose="02020502060401020303" pitchFamily="18" charset="0"/>
              </a:rPr>
              <a:t>Designated Representatives and Virtual Representation</a:t>
            </a:r>
          </a:p>
          <a:p>
            <a:pPr marL="0" indent="0">
              <a:buNone/>
            </a:pPr>
            <a:endParaRPr lang="en-US" sz="4000" i="1" dirty="0">
              <a:latin typeface="Perpetua" panose="02020502060401020303" pitchFamily="18" charset="0"/>
            </a:endParaRPr>
          </a:p>
          <a:p>
            <a:r>
              <a:rPr lang="en-US" sz="4000" i="1" dirty="0">
                <a:latin typeface="Perpetua" panose="02020502060401020303" pitchFamily="18" charset="0"/>
              </a:rPr>
              <a:t>TOD Security Registration (enhancing ability to transmit assets via non-probate means)</a:t>
            </a:r>
          </a:p>
        </p:txBody>
      </p:sp>
      <p:pic>
        <p:nvPicPr>
          <p:cNvPr id="4" name="Picture 3">
            <a:extLst>
              <a:ext uri="{FF2B5EF4-FFF2-40B4-BE49-F238E27FC236}">
                <a16:creationId xmlns:a16="http://schemas.microsoft.com/office/drawing/2014/main" id="{EB8C0161-A687-DDC6-DDA6-D0DFE711DF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4053" y="73475"/>
            <a:ext cx="1113784" cy="430721"/>
          </a:xfrm>
          <a:prstGeom prst="rect">
            <a:avLst/>
          </a:prstGeom>
        </p:spPr>
      </p:pic>
      <p:pic>
        <p:nvPicPr>
          <p:cNvPr id="5" name="Picture 4">
            <a:extLst>
              <a:ext uri="{FF2B5EF4-FFF2-40B4-BE49-F238E27FC236}">
                <a16:creationId xmlns:a16="http://schemas.microsoft.com/office/drawing/2014/main" id="{90A09D7D-2AB7-B9F7-FAC4-488D93BA2F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5101" y="67948"/>
            <a:ext cx="1524000" cy="523396"/>
          </a:xfrm>
          <a:prstGeom prst="rect">
            <a:avLst/>
          </a:prstGeom>
        </p:spPr>
      </p:pic>
    </p:spTree>
    <p:extLst>
      <p:ext uri="{BB962C8B-B14F-4D97-AF65-F5344CB8AC3E}">
        <p14:creationId xmlns:p14="http://schemas.microsoft.com/office/powerpoint/2010/main" val="392442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D12B9-9562-9B24-4EFD-2D7A8CA75C8E}"/>
              </a:ext>
            </a:extLst>
          </p:cNvPr>
          <p:cNvSpPr>
            <a:spLocks noGrp="1"/>
          </p:cNvSpPr>
          <p:nvPr>
            <p:ph type="title"/>
          </p:nvPr>
        </p:nvSpPr>
        <p:spPr>
          <a:xfrm>
            <a:off x="748553" y="920935"/>
            <a:ext cx="10515600" cy="1325565"/>
          </a:xfrm>
        </p:spPr>
        <p:txBody>
          <a:bodyPr>
            <a:noAutofit/>
          </a:bodyPr>
          <a:lstStyle/>
          <a:p>
            <a:r>
              <a:rPr kumimoji="0" lang="en-US" sz="6000" b="1" i="0" u="none" strike="noStrike" kern="1200" cap="none" spc="0" normalizeH="0" baseline="0" noProof="0" dirty="0">
                <a:ln>
                  <a:noFill/>
                </a:ln>
                <a:solidFill>
                  <a:prstClr val="black"/>
                </a:solidFill>
                <a:effectLst/>
                <a:uLnTx/>
                <a:uFillTx/>
                <a:latin typeface="Perpetua" panose="02020502060401020303" pitchFamily="18" charset="0"/>
              </a:rPr>
              <a:t>Letters of  Wishes</a:t>
            </a:r>
            <a:br>
              <a:rPr kumimoji="0" lang="en-US" sz="4800" b="0" i="0" u="none" strike="noStrike" kern="1200" cap="none" spc="0" normalizeH="0" baseline="0" noProof="0" dirty="0">
                <a:ln>
                  <a:noFill/>
                </a:ln>
                <a:solidFill>
                  <a:prstClr val="black"/>
                </a:solidFill>
                <a:effectLst/>
                <a:uLnTx/>
                <a:uFillTx/>
                <a:latin typeface="Perpetua" panose="02020502060401020303" pitchFamily="18" charset="0"/>
              </a:rPr>
            </a:br>
            <a:r>
              <a:rPr kumimoji="0" lang="en-US" sz="4800" b="0" i="0" u="none" strike="noStrike" kern="1200" cap="none" spc="0" normalizeH="0" baseline="0" noProof="0" dirty="0">
                <a:ln>
                  <a:noFill/>
                </a:ln>
                <a:solidFill>
                  <a:prstClr val="black"/>
                </a:solidFill>
                <a:effectLst/>
                <a:uLnTx/>
                <a:uFillTx/>
                <a:latin typeface="Perpetua" panose="02020502060401020303" pitchFamily="18" charset="0"/>
              </a:rPr>
              <a:t>(new subsection (g) of Section 3301 and new subsection (c) of Section 3315)</a:t>
            </a:r>
            <a:endParaRPr lang="en-US" sz="4800" dirty="0">
              <a:latin typeface="Perpetua" panose="02020502060401020303" pitchFamily="18" charset="0"/>
            </a:endParaRPr>
          </a:p>
        </p:txBody>
      </p:sp>
      <p:sp>
        <p:nvSpPr>
          <p:cNvPr id="3" name="Content Placeholder 2">
            <a:extLst>
              <a:ext uri="{FF2B5EF4-FFF2-40B4-BE49-F238E27FC236}">
                <a16:creationId xmlns:a16="http://schemas.microsoft.com/office/drawing/2014/main" id="{2439A91E-C1CF-2955-EE39-CBBCF3B6EAE1}"/>
              </a:ext>
            </a:extLst>
          </p:cNvPr>
          <p:cNvSpPr>
            <a:spLocks noGrp="1"/>
          </p:cNvSpPr>
          <p:nvPr>
            <p:ph idx="1"/>
          </p:nvPr>
        </p:nvSpPr>
        <p:spPr>
          <a:xfrm>
            <a:off x="838200" y="2740027"/>
            <a:ext cx="10515600" cy="4351335"/>
          </a:xfrm>
        </p:spPr>
        <p:txBody>
          <a:bodyPr>
            <a:normAutofit/>
          </a:bodyPr>
          <a:lstStyle/>
          <a:p>
            <a:pPr marL="342810" indent="-342818" algn="just">
              <a:buFont typeface="Arial" panose="020B0604020202020204" pitchFamily="34" charset="0"/>
              <a:buChar char="•"/>
            </a:pPr>
            <a:r>
              <a:rPr lang="en-US" sz="2800" dirty="0">
                <a:latin typeface="Perpetua" panose="02020502060401020303" pitchFamily="18" charset="0"/>
              </a:rPr>
              <a:t>A fiduciary can consider letters of wishes if 3 conditions are met:</a:t>
            </a:r>
          </a:p>
          <a:p>
            <a:pPr marL="457080" lvl="1" algn="just"/>
            <a:r>
              <a:rPr lang="en-US" sz="2800" dirty="0">
                <a:effectLst/>
                <a:latin typeface="Perpetua" panose="02020502060401020303" pitchFamily="18" charset="0"/>
                <a:ea typeface="Calibri" panose="020F0502020204030204" pitchFamily="34" charset="0"/>
              </a:rPr>
              <a:t>[1] LOW has been delivered to a trustee of the trust by or on behalf of the trustor; </a:t>
            </a:r>
          </a:p>
          <a:p>
            <a:pPr marL="457080" lvl="1" algn="just"/>
            <a:r>
              <a:rPr lang="en-US" sz="2800" dirty="0">
                <a:effectLst/>
                <a:latin typeface="Perpetua" panose="02020502060401020303" pitchFamily="18" charset="0"/>
                <a:ea typeface="Calibri" panose="020F0502020204030204" pitchFamily="34" charset="0"/>
              </a:rPr>
              <a:t>[2] LOW reflects the trustor’s intent as of the date of execution of the governing instrument; and </a:t>
            </a:r>
          </a:p>
          <a:p>
            <a:pPr marL="457080" lvl="1" algn="just"/>
            <a:r>
              <a:rPr lang="en-US" sz="2800" dirty="0">
                <a:effectLst/>
                <a:latin typeface="Perpetua" panose="02020502060401020303" pitchFamily="18" charset="0"/>
                <a:ea typeface="Calibri" panose="020F0502020204030204" pitchFamily="34" charset="0"/>
              </a:rPr>
              <a:t>[3] LOW is not inconsistent with any provision of the governing instrument</a:t>
            </a:r>
          </a:p>
          <a:p>
            <a:pPr marL="342892" indent="-342900" algn="just">
              <a:buFont typeface="Arial" panose="020B0604020202020204" pitchFamily="34" charset="0"/>
              <a:buChar char="•"/>
            </a:pPr>
            <a:r>
              <a:rPr lang="en-US" sz="2800" dirty="0">
                <a:latin typeface="Perpetua" panose="02020502060401020303" pitchFamily="18" charset="0"/>
                <a:ea typeface="Calibri" panose="020F0502020204030204" pitchFamily="34" charset="0"/>
              </a:rPr>
              <a:t>Note that LOW can be considered regardless of whether trust is ambiguous.</a:t>
            </a:r>
          </a:p>
          <a:p>
            <a:pPr marL="342892" indent="-342900" algn="just">
              <a:buFont typeface="Arial" panose="020B0604020202020204" pitchFamily="34" charset="0"/>
              <a:buChar char="•"/>
            </a:pPr>
            <a:r>
              <a:rPr lang="en-US" sz="2800" dirty="0">
                <a:latin typeface="Perpetua" panose="02020502060401020303" pitchFamily="18" charset="0"/>
                <a:ea typeface="Calibri" panose="020F0502020204030204" pitchFamily="34" charset="0"/>
              </a:rPr>
              <a:t>No fiduciary duty to consider LOW.</a:t>
            </a:r>
            <a:endParaRPr lang="en-US" sz="2800" dirty="0">
              <a:latin typeface="Perpetua" panose="02020502060401020303" pitchFamily="18" charset="0"/>
            </a:endParaRPr>
          </a:p>
          <a:p>
            <a:endParaRPr lang="en-US" dirty="0"/>
          </a:p>
        </p:txBody>
      </p:sp>
      <p:pic>
        <p:nvPicPr>
          <p:cNvPr id="4" name="Picture 3">
            <a:extLst>
              <a:ext uri="{FF2B5EF4-FFF2-40B4-BE49-F238E27FC236}">
                <a16:creationId xmlns:a16="http://schemas.microsoft.com/office/drawing/2014/main" id="{D322613A-EFD2-5674-187F-89D4BB6D82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5413" y="6151546"/>
            <a:ext cx="1113784" cy="430721"/>
          </a:xfrm>
          <a:prstGeom prst="rect">
            <a:avLst/>
          </a:prstGeom>
        </p:spPr>
      </p:pic>
      <p:pic>
        <p:nvPicPr>
          <p:cNvPr id="5" name="Picture 4">
            <a:extLst>
              <a:ext uri="{FF2B5EF4-FFF2-40B4-BE49-F238E27FC236}">
                <a16:creationId xmlns:a16="http://schemas.microsoft.com/office/drawing/2014/main" id="{F4D2689D-71F7-D64D-B410-4041277142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9285" y="6105208"/>
            <a:ext cx="1524000" cy="523396"/>
          </a:xfrm>
          <a:prstGeom prst="rect">
            <a:avLst/>
          </a:prstGeom>
        </p:spPr>
      </p:pic>
    </p:spTree>
    <p:extLst>
      <p:ext uri="{BB962C8B-B14F-4D97-AF65-F5344CB8AC3E}">
        <p14:creationId xmlns:p14="http://schemas.microsoft.com/office/powerpoint/2010/main" val="417991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3286-766C-BED6-159F-970E96EB7F1B}"/>
              </a:ext>
            </a:extLst>
          </p:cNvPr>
          <p:cNvSpPr>
            <a:spLocks noGrp="1"/>
          </p:cNvSpPr>
          <p:nvPr>
            <p:ph type="title"/>
          </p:nvPr>
        </p:nvSpPr>
        <p:spPr>
          <a:xfrm>
            <a:off x="757517" y="741641"/>
            <a:ext cx="10515600" cy="1325565"/>
          </a:xfrm>
        </p:spPr>
        <p:txBody>
          <a:bodyPr>
            <a:normAutofit/>
          </a:bodyPr>
          <a:lstStyle/>
          <a:p>
            <a:r>
              <a:rPr lang="en-US" sz="5400" b="1" dirty="0">
                <a:latin typeface="Perpetua" panose="02020502060401020303" pitchFamily="18" charset="0"/>
              </a:rPr>
              <a:t>Letter of  Wishes – Intent of  Trustor</a:t>
            </a:r>
          </a:p>
        </p:txBody>
      </p:sp>
      <p:sp>
        <p:nvSpPr>
          <p:cNvPr id="3" name="Content Placeholder 2">
            <a:extLst>
              <a:ext uri="{FF2B5EF4-FFF2-40B4-BE49-F238E27FC236}">
                <a16:creationId xmlns:a16="http://schemas.microsoft.com/office/drawing/2014/main" id="{3CD3ED80-83EA-EB12-D0C1-376EB971FE0D}"/>
              </a:ext>
            </a:extLst>
          </p:cNvPr>
          <p:cNvSpPr>
            <a:spLocks noGrp="1"/>
          </p:cNvSpPr>
          <p:nvPr>
            <p:ph idx="1"/>
          </p:nvPr>
        </p:nvSpPr>
        <p:spPr>
          <a:xfrm>
            <a:off x="685800" y="2506665"/>
            <a:ext cx="10515600" cy="4351335"/>
          </a:xfrm>
        </p:spPr>
        <p:txBody>
          <a:bodyPr>
            <a:normAutofit/>
          </a:bodyPr>
          <a:lstStyle/>
          <a:p>
            <a:pPr lvl="1"/>
            <a:r>
              <a:rPr lang="en-US" sz="3600" dirty="0">
                <a:latin typeface="Perpetua" panose="02020502060401020303" pitchFamily="18" charset="0"/>
              </a:rPr>
              <a:t>LOW must reflect trustor’s intent as of creation of trust.</a:t>
            </a:r>
          </a:p>
          <a:p>
            <a:pPr lvl="1"/>
            <a:r>
              <a:rPr lang="en-US" sz="3600" dirty="0">
                <a:latin typeface="Perpetua" panose="02020502060401020303" pitchFamily="18" charset="0"/>
              </a:rPr>
              <a:t>LOW may be written at any time.</a:t>
            </a:r>
          </a:p>
          <a:p>
            <a:pPr lvl="1"/>
            <a:r>
              <a:rPr lang="en-US" sz="3600" dirty="0">
                <a:latin typeface="Perpetua" panose="02020502060401020303" pitchFamily="18" charset="0"/>
              </a:rPr>
              <a:t>Trustor’s intent may be reflected in facts and circumstances known to the trustor or not known to or anticipated by the trustor as of the date of execution of the governing instrument.</a:t>
            </a:r>
          </a:p>
        </p:txBody>
      </p:sp>
      <p:pic>
        <p:nvPicPr>
          <p:cNvPr id="4" name="Picture 3">
            <a:extLst>
              <a:ext uri="{FF2B5EF4-FFF2-40B4-BE49-F238E27FC236}">
                <a16:creationId xmlns:a16="http://schemas.microsoft.com/office/drawing/2014/main" id="{911D1A23-05A9-D1AF-0CBC-2783F52C55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3596" y="6116359"/>
            <a:ext cx="1113784" cy="430721"/>
          </a:xfrm>
          <a:prstGeom prst="rect">
            <a:avLst/>
          </a:prstGeom>
        </p:spPr>
      </p:pic>
      <p:pic>
        <p:nvPicPr>
          <p:cNvPr id="5" name="Picture 4">
            <a:extLst>
              <a:ext uri="{FF2B5EF4-FFF2-40B4-BE49-F238E27FC236}">
                <a16:creationId xmlns:a16="http://schemas.microsoft.com/office/drawing/2014/main" id="{00EC887C-695D-CCB9-1044-E745E6795A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69410" y="6116359"/>
            <a:ext cx="1524000" cy="523396"/>
          </a:xfrm>
          <a:prstGeom prst="rect">
            <a:avLst/>
          </a:prstGeom>
        </p:spPr>
      </p:pic>
    </p:spTree>
    <p:extLst>
      <p:ext uri="{BB962C8B-B14F-4D97-AF65-F5344CB8AC3E}">
        <p14:creationId xmlns:p14="http://schemas.microsoft.com/office/powerpoint/2010/main" val="3239927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5A376-0EC3-F648-AA24-BC95E8EF3DF7}"/>
              </a:ext>
            </a:extLst>
          </p:cNvPr>
          <p:cNvSpPr>
            <a:spLocks noGrp="1"/>
          </p:cNvSpPr>
          <p:nvPr>
            <p:ph type="title"/>
          </p:nvPr>
        </p:nvSpPr>
        <p:spPr/>
        <p:txBody>
          <a:bodyPr>
            <a:normAutofit/>
          </a:bodyPr>
          <a:lstStyle/>
          <a:p>
            <a:r>
              <a:rPr lang="en-US" sz="6000" b="1" dirty="0">
                <a:latin typeface="Perpetua" panose="02020502060401020303" pitchFamily="18" charset="0"/>
              </a:rPr>
              <a:t>Letter of  Wishes – safe harbors</a:t>
            </a:r>
          </a:p>
        </p:txBody>
      </p:sp>
      <p:sp>
        <p:nvSpPr>
          <p:cNvPr id="3" name="Content Placeholder 2">
            <a:extLst>
              <a:ext uri="{FF2B5EF4-FFF2-40B4-BE49-F238E27FC236}">
                <a16:creationId xmlns:a16="http://schemas.microsoft.com/office/drawing/2014/main" id="{837CD34C-E746-73A7-F29F-C27408C1528A}"/>
              </a:ext>
            </a:extLst>
          </p:cNvPr>
          <p:cNvSpPr>
            <a:spLocks noGrp="1"/>
          </p:cNvSpPr>
          <p:nvPr>
            <p:ph idx="1"/>
          </p:nvPr>
        </p:nvSpPr>
        <p:spPr/>
        <p:txBody>
          <a:bodyPr>
            <a:normAutofit/>
          </a:bodyPr>
          <a:lstStyle/>
          <a:p>
            <a:r>
              <a:rPr lang="en-US" sz="3200" dirty="0">
                <a:latin typeface="Perpetua" panose="02020502060401020303" pitchFamily="18" charset="0"/>
              </a:rPr>
              <a:t>It is not an abuse of discretion for a fiduciary to decline to consider a letter of wishes that does not meet the 3 conditions listed on the prior slide.</a:t>
            </a:r>
          </a:p>
          <a:p>
            <a:r>
              <a:rPr lang="en-US" sz="3200" dirty="0">
                <a:latin typeface="Perpetua" panose="02020502060401020303" pitchFamily="18" charset="0"/>
              </a:rPr>
              <a:t>It is not an abuse of discretion for a fiduciary to consider a letter of wishes meeting the 3 conditions in connection with an ambiguous provision of a governing instrument.</a:t>
            </a:r>
          </a:p>
          <a:p>
            <a:r>
              <a:rPr lang="en-US" sz="3200" dirty="0">
                <a:latin typeface="Perpetua" panose="02020502060401020303" pitchFamily="18" charset="0"/>
              </a:rPr>
              <a:t>A fiduciary’s decision to decline to consider a letter of wishes with respect to an unambiguous provision of a governing instrument is not an abuse of discretion.</a:t>
            </a:r>
          </a:p>
        </p:txBody>
      </p:sp>
      <p:pic>
        <p:nvPicPr>
          <p:cNvPr id="4" name="Picture 3">
            <a:extLst>
              <a:ext uri="{FF2B5EF4-FFF2-40B4-BE49-F238E27FC236}">
                <a16:creationId xmlns:a16="http://schemas.microsoft.com/office/drawing/2014/main" id="{237A09B5-7EB9-E844-FC9C-BC9AAD42FD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9959" y="6230113"/>
            <a:ext cx="1113784" cy="430721"/>
          </a:xfrm>
          <a:prstGeom prst="rect">
            <a:avLst/>
          </a:prstGeom>
        </p:spPr>
      </p:pic>
      <p:pic>
        <p:nvPicPr>
          <p:cNvPr id="5" name="Picture 4">
            <a:extLst>
              <a:ext uri="{FF2B5EF4-FFF2-40B4-BE49-F238E27FC236}">
                <a16:creationId xmlns:a16="http://schemas.microsoft.com/office/drawing/2014/main" id="{E1820109-EF60-8578-0C67-A69BC2044E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0043" y="6230113"/>
            <a:ext cx="1524000" cy="523396"/>
          </a:xfrm>
          <a:prstGeom prst="rect">
            <a:avLst/>
          </a:prstGeom>
        </p:spPr>
      </p:pic>
    </p:spTree>
    <p:extLst>
      <p:ext uri="{BB962C8B-B14F-4D97-AF65-F5344CB8AC3E}">
        <p14:creationId xmlns:p14="http://schemas.microsoft.com/office/powerpoint/2010/main" val="4275096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4985"/>
            <a:ext cx="9144000" cy="2352908"/>
          </a:xfrm>
        </p:spPr>
        <p:txBody>
          <a:bodyPr>
            <a:normAutofit fontScale="90000"/>
          </a:bodyPr>
          <a:lstStyle/>
          <a:p>
            <a:r>
              <a:rPr lang="en-US" sz="6700" b="1" dirty="0">
                <a:latin typeface="Perpetua" panose="02020502060401020303" pitchFamily="18" charset="0"/>
              </a:rPr>
              <a:t>Beneficiary Well-Being</a:t>
            </a:r>
            <a:br>
              <a:rPr lang="en-US" dirty="0">
                <a:latin typeface="Perpetua" panose="02020502060401020303" pitchFamily="18" charset="0"/>
              </a:rPr>
            </a:br>
            <a:r>
              <a:rPr lang="en-US" sz="4900" dirty="0">
                <a:latin typeface="Perpetua" panose="02020502060401020303" pitchFamily="18" charset="0"/>
              </a:rPr>
              <a:t>(new subsection (32) of Section 3325 </a:t>
            </a:r>
            <a:br>
              <a:rPr lang="en-US" sz="4900" dirty="0">
                <a:latin typeface="Perpetua" panose="02020502060401020303" pitchFamily="18" charset="0"/>
              </a:rPr>
            </a:br>
            <a:r>
              <a:rPr lang="en-US" sz="4900" dirty="0">
                <a:latin typeface="Perpetua" panose="02020502060401020303" pitchFamily="18" charset="0"/>
              </a:rPr>
              <a:t>and new Section 3345)</a:t>
            </a:r>
          </a:p>
        </p:txBody>
      </p:sp>
      <p:sp>
        <p:nvSpPr>
          <p:cNvPr id="3" name="Subtitle 2"/>
          <p:cNvSpPr>
            <a:spLocks noGrp="1"/>
          </p:cNvSpPr>
          <p:nvPr>
            <p:ph type="subTitle" idx="1"/>
          </p:nvPr>
        </p:nvSpPr>
        <p:spPr>
          <a:xfrm>
            <a:off x="1524000" y="4683512"/>
            <a:ext cx="9144000" cy="1612513"/>
          </a:xfrm>
        </p:spPr>
        <p:txBody>
          <a:bodyPr>
            <a:noAutofit/>
          </a:bodyPr>
          <a:lstStyle/>
          <a:p>
            <a:pPr marL="342810" indent="-342818" algn="just">
              <a:buFont typeface="Arial" panose="020B0604020202020204" pitchFamily="34" charset="0"/>
              <a:buChar char="•"/>
            </a:pPr>
            <a:r>
              <a:rPr lang="en-US" sz="2800" dirty="0">
                <a:latin typeface="Perpetua" panose="02020502060401020303" pitchFamily="18" charset="0"/>
              </a:rPr>
              <a:t>Subject to any limitations in the trust instrument, section 3325(32) gives trustees the power to hire, retain, and compensate providers of programs and education for trust beneficiaries that may help prepare them for inheriting wealth.</a:t>
            </a:r>
          </a:p>
        </p:txBody>
      </p:sp>
      <p:pic>
        <p:nvPicPr>
          <p:cNvPr id="6" name="Picture 5"/>
          <p:cNvPicPr>
            <a:picLocks noChangeAspect="1"/>
          </p:cNvPicPr>
          <p:nvPr/>
        </p:nvPicPr>
        <p:blipFill>
          <a:blip r:embed="rId2"/>
          <a:stretch>
            <a:fillRect/>
          </a:stretch>
        </p:blipFill>
        <p:spPr>
          <a:xfrm>
            <a:off x="0" y="-7356"/>
            <a:ext cx="12191999" cy="59238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3898" y="6205334"/>
            <a:ext cx="1113784" cy="430721"/>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6399" y="6266693"/>
            <a:ext cx="1629156" cy="398695"/>
          </a:xfrm>
          <a:prstGeom prst="rect">
            <a:avLst/>
          </a:prstGeom>
        </p:spPr>
      </p:pic>
    </p:spTree>
    <p:extLst>
      <p:ext uri="{BB962C8B-B14F-4D97-AF65-F5344CB8AC3E}">
        <p14:creationId xmlns:p14="http://schemas.microsoft.com/office/powerpoint/2010/main" val="8139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5B907-57FD-4C0C-AC67-C8711297B4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D907B2-FD49-2409-8B7B-20CFD4BE8BE5}"/>
              </a:ext>
            </a:extLst>
          </p:cNvPr>
          <p:cNvSpPr>
            <a:spLocks noGrp="1"/>
          </p:cNvSpPr>
          <p:nvPr>
            <p:ph type="ctrTitle"/>
          </p:nvPr>
        </p:nvSpPr>
        <p:spPr>
          <a:xfrm>
            <a:off x="1524000" y="1086523"/>
            <a:ext cx="9144000" cy="2145366"/>
          </a:xfrm>
        </p:spPr>
        <p:txBody>
          <a:bodyPr>
            <a:normAutofit/>
          </a:bodyPr>
          <a:lstStyle/>
          <a:p>
            <a:r>
              <a:rPr lang="en-US" b="1" dirty="0">
                <a:latin typeface="Perpetua" panose="02020502060401020303" pitchFamily="18" charset="0"/>
              </a:rPr>
              <a:t>Beneficiary Well-Being </a:t>
            </a:r>
            <a:r>
              <a:rPr lang="en-US" sz="4000" b="1" dirty="0">
                <a:latin typeface="Perpetua" panose="02020502060401020303" pitchFamily="18" charset="0"/>
              </a:rPr>
              <a:t>(continued)</a:t>
            </a:r>
            <a:endParaRPr lang="en-US" sz="4000" dirty="0">
              <a:latin typeface="Perpetua" panose="02020502060401020303" pitchFamily="18" charset="0"/>
            </a:endParaRPr>
          </a:p>
        </p:txBody>
      </p:sp>
      <p:sp>
        <p:nvSpPr>
          <p:cNvPr id="3" name="Subtitle 2">
            <a:extLst>
              <a:ext uri="{FF2B5EF4-FFF2-40B4-BE49-F238E27FC236}">
                <a16:creationId xmlns:a16="http://schemas.microsoft.com/office/drawing/2014/main" id="{CEE36905-1F87-AB14-8CE7-02252997443F}"/>
              </a:ext>
            </a:extLst>
          </p:cNvPr>
          <p:cNvSpPr>
            <a:spLocks noGrp="1"/>
          </p:cNvSpPr>
          <p:nvPr>
            <p:ph type="subTitle" idx="1"/>
          </p:nvPr>
        </p:nvSpPr>
        <p:spPr>
          <a:xfrm>
            <a:off x="1524000" y="3324113"/>
            <a:ext cx="9144000" cy="2971913"/>
          </a:xfrm>
        </p:spPr>
        <p:txBody>
          <a:bodyPr>
            <a:noAutofit/>
          </a:bodyPr>
          <a:lstStyle/>
          <a:p>
            <a:pPr marL="342810" indent="-342818" algn="just">
              <a:buFont typeface="Arial" panose="020B0604020202020204" pitchFamily="34" charset="0"/>
              <a:buChar char="•"/>
            </a:pPr>
            <a:r>
              <a:rPr lang="en-US" sz="2800" dirty="0">
                <a:latin typeface="Perpetua" panose="02020502060401020303" pitchFamily="18" charset="0"/>
              </a:rPr>
              <a:t>New Section 3345 provides an opt-in for a trust to be centered on these concepts.  The trust would be a “Beneficiary Well-Being Trust.”</a:t>
            </a:r>
          </a:p>
          <a:p>
            <a:pPr marL="342810" indent="-342818" algn="just">
              <a:buFont typeface="Arial" panose="020B0604020202020204" pitchFamily="34" charset="0"/>
              <a:buChar char="•"/>
            </a:pPr>
            <a:r>
              <a:rPr lang="en-US" sz="2800" dirty="0">
                <a:latin typeface="Perpetua" panose="02020502060401020303" pitchFamily="18" charset="0"/>
              </a:rPr>
              <a:t>Both new provisions allow the trustee to pay these expenses even if the service providers are affiliates of the trustee.</a:t>
            </a:r>
          </a:p>
          <a:p>
            <a:pPr marL="342810" indent="-342818" algn="just">
              <a:buFont typeface="Arial" panose="020B0604020202020204" pitchFamily="34" charset="0"/>
              <a:buChar char="•"/>
            </a:pPr>
            <a:r>
              <a:rPr lang="en-US" sz="2800" dirty="0">
                <a:latin typeface="Perpetua" panose="02020502060401020303" pitchFamily="18" charset="0"/>
              </a:rPr>
              <a:t>Payment of such services from the trust fund doesn’t reduce the trustee’s compensation.</a:t>
            </a:r>
          </a:p>
        </p:txBody>
      </p:sp>
      <p:pic>
        <p:nvPicPr>
          <p:cNvPr id="6" name="Picture 5">
            <a:extLst>
              <a:ext uri="{FF2B5EF4-FFF2-40B4-BE49-F238E27FC236}">
                <a16:creationId xmlns:a16="http://schemas.microsoft.com/office/drawing/2014/main" id="{79CE3626-3E18-6876-8351-4C7B5C420756}"/>
              </a:ext>
            </a:extLst>
          </p:cNvPr>
          <p:cNvPicPr>
            <a:picLocks noChangeAspect="1"/>
          </p:cNvPicPr>
          <p:nvPr/>
        </p:nvPicPr>
        <p:blipFill>
          <a:blip r:embed="rId2"/>
          <a:stretch>
            <a:fillRect/>
          </a:stretch>
        </p:blipFill>
        <p:spPr>
          <a:xfrm>
            <a:off x="0" y="-7356"/>
            <a:ext cx="12191999" cy="592384"/>
          </a:xfrm>
          <a:prstGeom prst="rect">
            <a:avLst/>
          </a:prstGeom>
        </p:spPr>
      </p:pic>
      <p:pic>
        <p:nvPicPr>
          <p:cNvPr id="7" name="Picture 6">
            <a:extLst>
              <a:ext uri="{FF2B5EF4-FFF2-40B4-BE49-F238E27FC236}">
                <a16:creationId xmlns:a16="http://schemas.microsoft.com/office/drawing/2014/main" id="{917060F0-0BD5-4B75-0952-D31D953F70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9352" y="6172889"/>
            <a:ext cx="1113784" cy="430721"/>
          </a:xfrm>
          <a:prstGeom prst="rect">
            <a:avLst/>
          </a:prstGeom>
        </p:spPr>
      </p:pic>
      <p:pic>
        <p:nvPicPr>
          <p:cNvPr id="8" name="Picture 7">
            <a:extLst>
              <a:ext uri="{FF2B5EF4-FFF2-40B4-BE49-F238E27FC236}">
                <a16:creationId xmlns:a16="http://schemas.microsoft.com/office/drawing/2014/main" id="{D22D9AFE-AEBA-FC88-9E8F-0E14DFD2E6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66399" y="6267838"/>
            <a:ext cx="1629156" cy="398695"/>
          </a:xfrm>
          <a:prstGeom prst="rect">
            <a:avLst/>
          </a:prstGeom>
        </p:spPr>
      </p:pic>
    </p:spTree>
    <p:extLst>
      <p:ext uri="{BB962C8B-B14F-4D97-AF65-F5344CB8AC3E}">
        <p14:creationId xmlns:p14="http://schemas.microsoft.com/office/powerpoint/2010/main" val="710652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D078F-BC7A-FD93-194E-4B6565C129C2}"/>
              </a:ext>
            </a:extLst>
          </p:cNvPr>
          <p:cNvSpPr>
            <a:spLocks noGrp="1"/>
          </p:cNvSpPr>
          <p:nvPr>
            <p:ph type="title"/>
          </p:nvPr>
        </p:nvSpPr>
        <p:spPr>
          <a:xfrm>
            <a:off x="712694" y="983688"/>
            <a:ext cx="10515600" cy="1325565"/>
          </a:xfrm>
        </p:spPr>
        <p:txBody>
          <a:bodyPr>
            <a:noAutofit/>
          </a:bodyPr>
          <a:lstStyle/>
          <a:p>
            <a:r>
              <a:rPr lang="en-US" sz="6000" b="1" dirty="0">
                <a:latin typeface="Perpetua" panose="02020502060401020303" pitchFamily="18" charset="0"/>
              </a:rPr>
              <a:t>Designated Representative and Virtual Representation </a:t>
            </a:r>
            <a:br>
              <a:rPr lang="en-US" sz="6000" b="1" dirty="0">
                <a:latin typeface="Perpetua" panose="02020502060401020303" pitchFamily="18" charset="0"/>
              </a:rPr>
            </a:br>
            <a:r>
              <a:rPr lang="en-US" sz="4000" dirty="0">
                <a:latin typeface="Perpetua" panose="02020502060401020303" pitchFamily="18" charset="0"/>
              </a:rPr>
              <a:t>(updates to Sections 3339 and 3547)</a:t>
            </a:r>
          </a:p>
        </p:txBody>
      </p:sp>
      <p:sp>
        <p:nvSpPr>
          <p:cNvPr id="3" name="Content Placeholder 2">
            <a:extLst>
              <a:ext uri="{FF2B5EF4-FFF2-40B4-BE49-F238E27FC236}">
                <a16:creationId xmlns:a16="http://schemas.microsoft.com/office/drawing/2014/main" id="{C5441F32-E558-ECED-DEB0-514E6CD22619}"/>
              </a:ext>
            </a:extLst>
          </p:cNvPr>
          <p:cNvSpPr>
            <a:spLocks noGrp="1"/>
          </p:cNvSpPr>
          <p:nvPr>
            <p:ph idx="1"/>
          </p:nvPr>
        </p:nvSpPr>
        <p:spPr>
          <a:xfrm>
            <a:off x="542365" y="3044827"/>
            <a:ext cx="10515600" cy="4351335"/>
          </a:xfrm>
        </p:spPr>
        <p:txBody>
          <a:bodyPr>
            <a:noAutofit/>
          </a:bodyPr>
          <a:lstStyle/>
          <a:p>
            <a:r>
              <a:rPr lang="en-US" sz="2800" dirty="0">
                <a:latin typeface="Perpetua" panose="02020502060401020303" pitchFamily="18" charset="0"/>
              </a:rPr>
              <a:t>Section 3339 amendments are clarifications, not substantive changes.</a:t>
            </a:r>
          </a:p>
          <a:p>
            <a:pPr lvl="1"/>
            <a:r>
              <a:rPr lang="en-US" sz="2800" dirty="0">
                <a:latin typeface="Perpetua" panose="02020502060401020303" pitchFamily="18" charset="0"/>
              </a:rPr>
              <a:t>Trustor may appoint DR for beneficiaries who are minors, incapacitated, unborn or whose identities or location are not known and not reasonably ascertainable.  </a:t>
            </a:r>
          </a:p>
          <a:p>
            <a:pPr lvl="1"/>
            <a:r>
              <a:rPr lang="en-US" sz="2800" dirty="0">
                <a:latin typeface="Perpetua" panose="02020502060401020303" pitchFamily="18" charset="0"/>
              </a:rPr>
              <a:t>Trustor’s appointment of DR in connection with a nonjudicial matter requires notice be sent to the represented party’s parent or guardian – but only with respect to represented beneficiaries who are minors or who are incapacitated.</a:t>
            </a:r>
          </a:p>
        </p:txBody>
      </p:sp>
      <p:pic>
        <p:nvPicPr>
          <p:cNvPr id="4" name="Picture 3">
            <a:extLst>
              <a:ext uri="{FF2B5EF4-FFF2-40B4-BE49-F238E27FC236}">
                <a16:creationId xmlns:a16="http://schemas.microsoft.com/office/drawing/2014/main" id="{EC5E0E6F-0965-1FF4-15AD-1793ABD17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8745" y="6130030"/>
            <a:ext cx="1113784" cy="430721"/>
          </a:xfrm>
          <a:prstGeom prst="rect">
            <a:avLst/>
          </a:prstGeom>
        </p:spPr>
      </p:pic>
      <p:pic>
        <p:nvPicPr>
          <p:cNvPr id="5" name="Picture 4">
            <a:extLst>
              <a:ext uri="{FF2B5EF4-FFF2-40B4-BE49-F238E27FC236}">
                <a16:creationId xmlns:a16="http://schemas.microsoft.com/office/drawing/2014/main" id="{23C0D5F8-9E89-161C-0912-9B1F7E7C52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69157" y="6160889"/>
            <a:ext cx="1524000" cy="523396"/>
          </a:xfrm>
          <a:prstGeom prst="rect">
            <a:avLst/>
          </a:prstGeom>
        </p:spPr>
      </p:pic>
    </p:spTree>
    <p:extLst>
      <p:ext uri="{BB962C8B-B14F-4D97-AF65-F5344CB8AC3E}">
        <p14:creationId xmlns:p14="http://schemas.microsoft.com/office/powerpoint/2010/main" val="3520712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properties xmlns="http://www.imanage.com/work/xmlschema">
  <documentid>DM2!20416357.1</documentid>
  <senderid>JMBOROWSKY</senderid>
  <senderemail>JMBOROWSKY@DUANEMORRIS.COM</senderemail>
  <lastmodified>2024-10-24T21:15:23.0000000-04:00</lastmodified>
  <database>DM2</database>
</properties>
</file>

<file path=customXml/itemProps1.xml><?xml version="1.0" encoding="utf-8"?>
<ds:datastoreItem xmlns:ds="http://schemas.openxmlformats.org/officeDocument/2006/customXml" ds:itemID="{ABB3406C-3E33-4F4A-97E6-EFFA8B248443}">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462</TotalTime>
  <Words>1085</Words>
  <Application>Microsoft Office PowerPoint</Application>
  <PresentationFormat>Widescreen</PresentationFormat>
  <Paragraphs>80</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Aharoni</vt:lpstr>
      <vt:lpstr>Arial</vt:lpstr>
      <vt:lpstr>Arial Black</vt:lpstr>
      <vt:lpstr>Calibri</vt:lpstr>
      <vt:lpstr>Calibri Light</vt:lpstr>
      <vt:lpstr>Perpetua</vt:lpstr>
      <vt:lpstr>Rockwell Extra Bold</vt:lpstr>
      <vt:lpstr>Verdana Pro Black</vt:lpstr>
      <vt:lpstr>Office Theme</vt:lpstr>
      <vt:lpstr>2024 Delaware Bankers Association  Trust Conference  Trust Act 24 &amp; More  Jocelyn Borowsky Duane Morris LLP  Greg Weinig Connolly Gallagher LLP</vt:lpstr>
      <vt:lpstr>Statutory Update – Trust Act 2024</vt:lpstr>
      <vt:lpstr>Four Themes this Year:</vt:lpstr>
      <vt:lpstr>Letters of  Wishes (new subsection (g) of Section 3301 and new subsection (c) of Section 3315)</vt:lpstr>
      <vt:lpstr>Letter of  Wishes – Intent of  Trustor</vt:lpstr>
      <vt:lpstr>Letter of  Wishes – safe harbors</vt:lpstr>
      <vt:lpstr>Beneficiary Well-Being (new subsection (32) of Section 3325  and new Section 3345)</vt:lpstr>
      <vt:lpstr>Beneficiary Well-Being (continued)</vt:lpstr>
      <vt:lpstr>Designated Representative and Virtual Representation  (updates to Sections 3339 and 3547)</vt:lpstr>
      <vt:lpstr>Designated Representative and Virtual Representation (continued)</vt:lpstr>
      <vt:lpstr>Chapter 8 is the Uniform TOD Security Registration Act!  C’mon!  Do you all need a refresher course?</vt:lpstr>
      <vt:lpstr>TOD Security Registration (enhancing ability to transmit assets via non-probate means – amending Sections 801 and 805)</vt:lpstr>
      <vt:lpstr>TOD Security Registration (cont’d)</vt:lpstr>
      <vt:lpstr>Case law updates involving Delaware trusts  (Oct. 2023-Oct. 2024)</vt:lpstr>
      <vt:lpstr>Paradise – decision by Delaware Supreme Court</vt:lpstr>
      <vt:lpstr>Useful for purposes of Commissioner v. Bosch?</vt:lpstr>
      <vt:lpstr>Niki and Darren </vt:lpstr>
      <vt:lpstr>Sweeney v. Sweeney</vt:lpstr>
      <vt:lpstr>Menzies</vt:lpstr>
      <vt:lpstr>Other cases </vt:lpstr>
      <vt:lpstr>Other cases, cont’d </vt:lpstr>
      <vt:lpstr>And finally………   McMillan v. Nelson  (sorry …..only peripherally involves  the Estate of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Delaware Bankers Association Trust Conference</dc:title>
  <dc:creator>Gregory J. Weinig</dc:creator>
  <cp:lastModifiedBy>Gregory J. Weinig</cp:lastModifiedBy>
  <cp:revision>52</cp:revision>
  <dcterms:created xsi:type="dcterms:W3CDTF">2023-10-02T13:54:00Z</dcterms:created>
  <dcterms:modified xsi:type="dcterms:W3CDTF">2024-10-25T15:19:20Z</dcterms:modified>
</cp:coreProperties>
</file>